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62" r:id="rId2"/>
    <p:sldId id="263" r:id="rId3"/>
    <p:sldId id="291" r:id="rId4"/>
    <p:sldId id="293" r:id="rId5"/>
    <p:sldId id="292" r:id="rId6"/>
    <p:sldId id="302" r:id="rId7"/>
    <p:sldId id="298" r:id="rId8"/>
    <p:sldId id="294" r:id="rId9"/>
    <p:sldId id="295" r:id="rId10"/>
    <p:sldId id="297" r:id="rId11"/>
    <p:sldId id="299" r:id="rId12"/>
    <p:sldId id="300" r:id="rId13"/>
    <p:sldId id="301" r:id="rId14"/>
    <p:sldId id="303" r:id="rId15"/>
    <p:sldId id="309" r:id="rId16"/>
    <p:sldId id="304" r:id="rId17"/>
    <p:sldId id="305" r:id="rId18"/>
    <p:sldId id="311" r:id="rId19"/>
    <p:sldId id="312" r:id="rId20"/>
    <p:sldId id="308" r:id="rId21"/>
    <p:sldId id="307" r:id="rId22"/>
    <p:sldId id="313" r:id="rId23"/>
    <p:sldId id="310" r:id="rId24"/>
    <p:sldId id="290"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C"/>
    <a:srgbClr val="FFC6C6"/>
    <a:srgbClr val="7CEB99"/>
    <a:srgbClr val="C5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660"/>
  </p:normalViewPr>
  <p:slideViewPr>
    <p:cSldViewPr snapToGrid="0">
      <p:cViewPr>
        <p:scale>
          <a:sx n="66" d="100"/>
          <a:sy n="66" d="100"/>
        </p:scale>
        <p:origin x="730" y="-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3" name="Google Shape;75;p16">
            <a:extLst>
              <a:ext uri="{FF2B5EF4-FFF2-40B4-BE49-F238E27FC236}">
                <a16:creationId xmlns:a16="http://schemas.microsoft.com/office/drawing/2014/main" id="{1786AE97-B490-0959-BF88-EC671B47F94C}"/>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s-ES"/>
              <a:t>Haga clic para modificar el estilo de título del patrón</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s-ES"/>
              <a:t>Haga clic para modificar el estilo de subtítulo del patrón</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2" name="Google Shape;68;p15">
            <a:extLst>
              <a:ext uri="{FF2B5EF4-FFF2-40B4-BE49-F238E27FC236}">
                <a16:creationId xmlns:a16="http://schemas.microsoft.com/office/drawing/2014/main" id="{CBAD17D3-B70B-82F5-0523-B64FADD808EF}"/>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s-ES"/>
              <a:t>Haga clic para modificar el estilo de título del patrón</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pic>
        <p:nvPicPr>
          <p:cNvPr id="2" name="Google Shape;75;p16">
            <a:extLst>
              <a:ext uri="{FF2B5EF4-FFF2-40B4-BE49-F238E27FC236}">
                <a16:creationId xmlns:a16="http://schemas.microsoft.com/office/drawing/2014/main" id="{17F00D0C-8BE9-84D8-54C8-1F1F2ACD164F}"/>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ES"/>
              <a:t>Haga clic para modificar el estilo de título del patrón</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s-ES"/>
              <a:t>Haga clic para modificar el estilo de título del patrón</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s-ES"/>
              <a:t>Haga clic para modificar el estilo de título del patrón</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s-ES"/>
              <a:t>Haga clic para modificar el estilo de subtítulo del patrón</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s-ES"/>
              <a:t>Haga clic para modificar los estilos de texto del patrón</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pPr lvl="0"/>
            <a:r>
              <a:rPr lang="es-ES"/>
              <a:t>Haga clic para modificar los estilos de texto del patrón</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pPr lvl="0"/>
            <a:r>
              <a:rPr lang="es-ES"/>
              <a:t>Haga clic para modificar los estilos de texto del patrón</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En blanco">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pic>
        <p:nvPicPr>
          <p:cNvPr id="2" name="Google Shape;54;p13">
            <a:extLst>
              <a:ext uri="{FF2B5EF4-FFF2-40B4-BE49-F238E27FC236}">
                <a16:creationId xmlns:a16="http://schemas.microsoft.com/office/drawing/2014/main" id="{66E1631D-6C90-DE42-2129-2BB5D078D03F}"/>
              </a:ext>
            </a:extLst>
          </p:cNvPr>
          <p:cNvPicPr preferRelativeResize="0"/>
          <p:nvPr userDrawn="1"/>
        </p:nvPicPr>
        <p:blipFill>
          <a:blip r:embed="rId10">
            <a:alphaModFix/>
          </a:blip>
          <a:stretch>
            <a:fillRect/>
          </a:stretch>
        </p:blipFill>
        <p:spPr>
          <a:xfrm>
            <a:off x="0" y="0"/>
            <a:ext cx="9144000" cy="5143500"/>
          </a:xfrm>
          <a:prstGeom prst="rect">
            <a:avLst/>
          </a:prstGeom>
          <a:noFill/>
          <a:ln>
            <a:noFill/>
          </a:ln>
        </p:spPr>
      </p:pic>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entiido.com/mi-si-se-not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5C6F2-9034-5162-C9C7-72B5F4A37ED7}"/>
              </a:ext>
            </a:extLst>
          </p:cNvPr>
          <p:cNvSpPr>
            <a:spLocks noGrp="1"/>
          </p:cNvSpPr>
          <p:nvPr>
            <p:ph type="title"/>
          </p:nvPr>
        </p:nvSpPr>
        <p:spPr>
          <a:xfrm>
            <a:off x="311700" y="2571750"/>
            <a:ext cx="8520600" cy="841800"/>
          </a:xfrm>
        </p:spPr>
        <p:txBody>
          <a:bodyPr>
            <a:normAutofit fontScale="90000"/>
          </a:bodyPr>
          <a:lstStyle/>
          <a:p>
            <a:r>
              <a:rPr lang="es-CO" dirty="0"/>
              <a:t>LEY 1620 DE 2013</a:t>
            </a:r>
            <a:br>
              <a:rPr lang="es-CO" i="1" dirty="0"/>
            </a:br>
            <a:r>
              <a:rPr lang="es-CO" i="1" dirty="0"/>
              <a:t>Ley de Convivencia Escolar</a:t>
            </a:r>
            <a:br>
              <a:rPr lang="es-CO" dirty="0"/>
            </a:br>
            <a:br>
              <a:rPr lang="es-CO" dirty="0"/>
            </a:br>
            <a:br>
              <a:rPr lang="es-CO" sz="2000" dirty="0"/>
            </a:br>
            <a:r>
              <a:rPr lang="es-CO" sz="2000" dirty="0"/>
              <a:t>Diana Ximena Álvarez Torres</a:t>
            </a:r>
            <a:br>
              <a:rPr lang="es-CO" sz="2000" dirty="0"/>
            </a:br>
            <a:r>
              <a:rPr lang="es-CO" sz="2000" dirty="0"/>
              <a:t>Tesorera SUTEQ</a:t>
            </a:r>
            <a:br>
              <a:rPr lang="es-CO" sz="2000" dirty="0"/>
            </a:br>
            <a:endParaRPr lang="es-CO" sz="2000" dirty="0"/>
          </a:p>
        </p:txBody>
      </p:sp>
    </p:spTree>
    <p:extLst>
      <p:ext uri="{BB962C8B-B14F-4D97-AF65-F5344CB8AC3E}">
        <p14:creationId xmlns:p14="http://schemas.microsoft.com/office/powerpoint/2010/main" val="309923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740B1-39BD-2091-5CAE-3D90E53E2786}"/>
            </a:ext>
          </a:extLst>
        </p:cNvPr>
        <p:cNvGrpSpPr/>
        <p:nvPr/>
      </p:nvGrpSpPr>
      <p:grpSpPr>
        <a:xfrm>
          <a:off x="0" y="0"/>
          <a:ext cx="0" cy="0"/>
          <a:chOff x="0" y="0"/>
          <a:chExt cx="0" cy="0"/>
        </a:xfrm>
      </p:grpSpPr>
      <p:sp>
        <p:nvSpPr>
          <p:cNvPr id="11" name="Título 10">
            <a:extLst>
              <a:ext uri="{FF2B5EF4-FFF2-40B4-BE49-F238E27FC236}">
                <a16:creationId xmlns:a16="http://schemas.microsoft.com/office/drawing/2014/main" id="{37A153BF-C070-CB10-50CF-C4C4EC5D0D8F}"/>
              </a:ext>
            </a:extLst>
          </p:cNvPr>
          <p:cNvSpPr>
            <a:spLocks noGrp="1"/>
          </p:cNvSpPr>
          <p:nvPr>
            <p:ph type="title"/>
          </p:nvPr>
        </p:nvSpPr>
        <p:spPr>
          <a:xfrm>
            <a:off x="311700" y="1071803"/>
            <a:ext cx="8520600" cy="841800"/>
          </a:xfrm>
        </p:spPr>
        <p:txBody>
          <a:bodyPr>
            <a:normAutofit/>
          </a:bodyPr>
          <a:lstStyle/>
          <a:p>
            <a:r>
              <a:rPr lang="es-CO" sz="2400" b="1" dirty="0"/>
              <a:t>Acciones o decisiones </a:t>
            </a:r>
          </a:p>
        </p:txBody>
      </p:sp>
      <p:sp>
        <p:nvSpPr>
          <p:cNvPr id="3" name="CuadroTexto 2">
            <a:extLst>
              <a:ext uri="{FF2B5EF4-FFF2-40B4-BE49-F238E27FC236}">
                <a16:creationId xmlns:a16="http://schemas.microsoft.com/office/drawing/2014/main" id="{E8B7CC5D-4DEC-658D-A22C-A2D2C9782449}"/>
              </a:ext>
            </a:extLst>
          </p:cNvPr>
          <p:cNvSpPr txBox="1"/>
          <p:nvPr/>
        </p:nvSpPr>
        <p:spPr>
          <a:xfrm>
            <a:off x="311700" y="1913603"/>
            <a:ext cx="8520600" cy="2246769"/>
          </a:xfrm>
          <a:prstGeom prst="rect">
            <a:avLst/>
          </a:prstGeom>
          <a:noFill/>
        </p:spPr>
        <p:txBody>
          <a:bodyPr wrap="square">
            <a:spAutoFit/>
          </a:bodyPr>
          <a:lstStyle/>
          <a:p>
            <a:pPr algn="ctr"/>
            <a:r>
              <a:rPr lang="es-CO" sz="2000" dirty="0">
                <a:latin typeface="Garnett Regular"/>
              </a:rPr>
              <a:t>Los Comités municipales, distritales y departamentales de Convivencia Escolar armonizarán, articularán, implementarán y evaluarán, en su respectiva jurisdicción, las políticas, estrategias y programas relacionados con la promoción y fortalecimiento de la formación para la ciudadanía, el ejercicio de los Derechos Humanos, sexuales y reproductivos, y la prevención y mitigación de la violencia escolar y el embarazo en la adolescencia de los estudiantes de los niveles educativos de preescolar, básica y media</a:t>
            </a:r>
          </a:p>
        </p:txBody>
      </p:sp>
    </p:spTree>
    <p:extLst>
      <p:ext uri="{BB962C8B-B14F-4D97-AF65-F5344CB8AC3E}">
        <p14:creationId xmlns:p14="http://schemas.microsoft.com/office/powerpoint/2010/main" val="117626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C410C-035C-5604-B597-7D1720377CAE}"/>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39DA5A13-C6B5-BB9B-AC03-91AD4B6593BF}"/>
              </a:ext>
            </a:extLst>
          </p:cNvPr>
          <p:cNvSpPr txBox="1"/>
          <p:nvPr/>
        </p:nvSpPr>
        <p:spPr>
          <a:xfrm>
            <a:off x="435077" y="1244443"/>
            <a:ext cx="8273845" cy="3539430"/>
          </a:xfrm>
          <a:prstGeom prst="rect">
            <a:avLst/>
          </a:prstGeom>
          <a:noFill/>
        </p:spPr>
        <p:txBody>
          <a:bodyPr wrap="square">
            <a:spAutoFit/>
          </a:bodyPr>
          <a:lstStyle/>
          <a:p>
            <a:r>
              <a:rPr lang="es-CO" dirty="0"/>
              <a:t>Están conformados por:</a:t>
            </a:r>
            <a:br>
              <a:rPr lang="es-CO" dirty="0"/>
            </a:br>
            <a:endParaRPr lang="es-CO" dirty="0"/>
          </a:p>
          <a:p>
            <a:pPr marL="285750" indent="-285750">
              <a:buFont typeface="Arial" panose="020B0604020202020204" pitchFamily="34" charset="0"/>
              <a:buChar char="•"/>
            </a:pPr>
            <a:r>
              <a:rPr lang="es-CO" dirty="0"/>
              <a:t>Secretario de Gobierno: del departamento, distrito o municipio, quien lo preside. </a:t>
            </a:r>
          </a:p>
          <a:p>
            <a:pPr marL="285750" indent="-285750">
              <a:buFont typeface="Arial" panose="020B0604020202020204" pitchFamily="34" charset="0"/>
              <a:buChar char="•"/>
            </a:pPr>
            <a:r>
              <a:rPr lang="es-CO" dirty="0"/>
              <a:t>Secretario de Educación: del departamento, distrito o municipio. </a:t>
            </a:r>
          </a:p>
          <a:p>
            <a:pPr marL="285750" indent="-285750">
              <a:buFont typeface="Arial" panose="020B0604020202020204" pitchFamily="34" charset="0"/>
              <a:buChar char="•"/>
            </a:pPr>
            <a:r>
              <a:rPr lang="es-CO" dirty="0"/>
              <a:t>Secretario de Cultura: o quien haga sus veces, en el nivel departamental, distrital o municipal. </a:t>
            </a:r>
          </a:p>
          <a:p>
            <a:pPr marL="285750" indent="-285750">
              <a:buFont typeface="Arial" panose="020B0604020202020204" pitchFamily="34" charset="0"/>
              <a:buChar char="•"/>
            </a:pPr>
            <a:r>
              <a:rPr lang="es-CO" dirty="0"/>
              <a:t>Director Regional del ICBF: (Instituto Colombiano de Bienestar Familiar) en los departamentos o el Coordinador del Centro Zonal del ICBF en los municipios.</a:t>
            </a:r>
          </a:p>
          <a:p>
            <a:pPr marL="285750" indent="-285750">
              <a:buFont typeface="Arial" panose="020B0604020202020204" pitchFamily="34" charset="0"/>
              <a:buChar char="•"/>
            </a:pPr>
            <a:r>
              <a:rPr lang="es-CO" dirty="0"/>
              <a:t>Un representante de las instituciones educativas: públicas y privadas, elegido por los rectores.</a:t>
            </a:r>
          </a:p>
          <a:p>
            <a:pPr marL="285750" indent="-285750">
              <a:buFont typeface="Arial" panose="020B0604020202020204" pitchFamily="34" charset="0"/>
              <a:buChar char="•"/>
            </a:pPr>
            <a:r>
              <a:rPr lang="es-CO" dirty="0"/>
              <a:t>Un representante de los padres de familia: elegido por las asociaciones de padres de familia. </a:t>
            </a:r>
          </a:p>
          <a:p>
            <a:pPr marL="285750" indent="-285750">
              <a:buFont typeface="Arial" panose="020B0604020202020204" pitchFamily="34" charset="0"/>
              <a:buChar char="•"/>
            </a:pPr>
            <a:r>
              <a:rPr lang="es-CO" dirty="0"/>
              <a:t>Un representante de los estudiantes: elegido por los consejos estudiantiles.</a:t>
            </a:r>
          </a:p>
          <a:p>
            <a:pPr marL="285750" indent="-285750">
              <a:buFont typeface="Arial" panose="020B0604020202020204" pitchFamily="34" charset="0"/>
              <a:buChar char="•"/>
            </a:pPr>
            <a:r>
              <a:rPr lang="es-CO" dirty="0"/>
              <a:t>Un representante de los docentes: elegido por los consejos académicos. </a:t>
            </a:r>
          </a:p>
          <a:p>
            <a:pPr marL="285750" indent="-285750">
              <a:buFont typeface="Arial" panose="020B0604020202020204" pitchFamily="34" charset="0"/>
              <a:buChar char="•"/>
            </a:pPr>
            <a:r>
              <a:rPr lang="es-CO" dirty="0"/>
              <a:t>Un representante de las EPS: (Entidades Promotoras de Salud) que operen en el territorio.</a:t>
            </a:r>
          </a:p>
          <a:p>
            <a:pPr marL="285750" indent="-285750">
              <a:buFont typeface="Arial" panose="020B0604020202020204" pitchFamily="34" charset="0"/>
              <a:buChar char="•"/>
            </a:pPr>
            <a:r>
              <a:rPr lang="es-CO" dirty="0"/>
              <a:t>Un representante de la Policía Nacional: - Infancia y Adolescencia. </a:t>
            </a:r>
          </a:p>
          <a:p>
            <a:pPr marL="285750" indent="-285750">
              <a:buFont typeface="Arial" panose="020B0604020202020204" pitchFamily="34" charset="0"/>
              <a:buChar char="•"/>
            </a:pPr>
            <a:r>
              <a:rPr lang="es-CO" dirty="0"/>
              <a:t>Un representante de la Defensoría del Pueblo.</a:t>
            </a:r>
          </a:p>
          <a:p>
            <a:pPr marL="285750" indent="-285750">
              <a:buFont typeface="Arial" panose="020B0604020202020204" pitchFamily="34" charset="0"/>
              <a:buChar char="•"/>
            </a:pPr>
            <a:r>
              <a:rPr lang="es-CO" dirty="0"/>
              <a:t>Un representante de la Personería Municipal.</a:t>
            </a:r>
          </a:p>
          <a:p>
            <a:endParaRPr lang="es-CO" dirty="0"/>
          </a:p>
        </p:txBody>
      </p:sp>
      <p:sp>
        <p:nvSpPr>
          <p:cNvPr id="7" name="Título 10">
            <a:extLst>
              <a:ext uri="{FF2B5EF4-FFF2-40B4-BE49-F238E27FC236}">
                <a16:creationId xmlns:a16="http://schemas.microsoft.com/office/drawing/2014/main" id="{24394FC9-3E36-A1FD-4164-41FE82034A1B}"/>
              </a:ext>
            </a:extLst>
          </p:cNvPr>
          <p:cNvSpPr txBox="1">
            <a:spLocks/>
          </p:cNvSpPr>
          <p:nvPr/>
        </p:nvSpPr>
        <p:spPr>
          <a:xfrm>
            <a:off x="311699" y="402643"/>
            <a:ext cx="8520600" cy="841800"/>
          </a:xfrm>
          <a:prstGeom prst="rect">
            <a:avLst/>
          </a:prstGeom>
          <a:noFill/>
          <a:ln>
            <a:noFill/>
          </a:ln>
        </p:spPr>
        <p:txBody>
          <a:bodyPr spcFirstLastPara="1" wrap="square" lIns="91425" tIns="91425" rIns="91425" bIns="91425" anchor="b" anchorCtr="0">
            <a:normAutofit fontScale="90000" lnSpcReduction="100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Comités Municipales, Distritales y Departamentales de</a:t>
            </a:r>
            <a:br>
              <a:rPr lang="es-CO" sz="2400" b="1" dirty="0"/>
            </a:br>
            <a:r>
              <a:rPr lang="es-CO" sz="2400" b="1" dirty="0"/>
              <a:t>Convivencia Escolar</a:t>
            </a:r>
          </a:p>
        </p:txBody>
      </p:sp>
    </p:spTree>
    <p:extLst>
      <p:ext uri="{BB962C8B-B14F-4D97-AF65-F5344CB8AC3E}">
        <p14:creationId xmlns:p14="http://schemas.microsoft.com/office/powerpoint/2010/main" val="132748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F5718-4057-64E1-AA02-F05E3F12F3CD}"/>
            </a:ext>
          </a:extLst>
        </p:cNvPr>
        <p:cNvGrpSpPr/>
        <p:nvPr/>
      </p:nvGrpSpPr>
      <p:grpSpPr>
        <a:xfrm>
          <a:off x="0" y="0"/>
          <a:ext cx="0" cy="0"/>
          <a:chOff x="0" y="0"/>
          <a:chExt cx="0" cy="0"/>
        </a:xfrm>
      </p:grpSpPr>
      <p:sp>
        <p:nvSpPr>
          <p:cNvPr id="4" name="Título 10">
            <a:extLst>
              <a:ext uri="{FF2B5EF4-FFF2-40B4-BE49-F238E27FC236}">
                <a16:creationId xmlns:a16="http://schemas.microsoft.com/office/drawing/2014/main" id="{75EF4209-4675-CFCF-718D-D2B03D3982D6}"/>
              </a:ext>
            </a:extLst>
          </p:cNvPr>
          <p:cNvSpPr txBox="1">
            <a:spLocks/>
          </p:cNvSpPr>
          <p:nvPr/>
        </p:nvSpPr>
        <p:spPr>
          <a:xfrm>
            <a:off x="294968" y="828335"/>
            <a:ext cx="8520600" cy="8418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¿Cuándo actúa?</a:t>
            </a:r>
          </a:p>
        </p:txBody>
      </p:sp>
      <p:sp>
        <p:nvSpPr>
          <p:cNvPr id="7" name="CuadroTexto 6">
            <a:extLst>
              <a:ext uri="{FF2B5EF4-FFF2-40B4-BE49-F238E27FC236}">
                <a16:creationId xmlns:a16="http://schemas.microsoft.com/office/drawing/2014/main" id="{388B070F-8736-64C2-1A2B-F808DC57EA9C}"/>
              </a:ext>
            </a:extLst>
          </p:cNvPr>
          <p:cNvSpPr txBox="1"/>
          <p:nvPr/>
        </p:nvSpPr>
        <p:spPr>
          <a:xfrm>
            <a:off x="294968" y="1844609"/>
            <a:ext cx="8849032" cy="2677656"/>
          </a:xfrm>
          <a:prstGeom prst="rect">
            <a:avLst/>
          </a:prstGeom>
          <a:noFill/>
        </p:spPr>
        <p:txBody>
          <a:bodyPr wrap="square">
            <a:spAutoFit/>
          </a:bodyPr>
          <a:lstStyle/>
          <a:p>
            <a:r>
              <a:rPr lang="es-CO" dirty="0"/>
              <a:t>Actúa en diversas situaciones y se convoca de acuerdo a las necesidades y particularidades de cada caso. Algunas de las situaciones en las que actúa y se convoca este comité son: </a:t>
            </a:r>
          </a:p>
          <a:p>
            <a:endParaRPr lang="es-CO" dirty="0"/>
          </a:p>
          <a:p>
            <a:pPr marL="285750" indent="-285750">
              <a:buFont typeface="Arial" panose="020B0604020202020204" pitchFamily="34" charset="0"/>
              <a:buChar char="•"/>
            </a:pPr>
            <a:r>
              <a:rPr lang="es-CO" dirty="0"/>
              <a:t>Casos de acoso escolar (</a:t>
            </a:r>
            <a:r>
              <a:rPr lang="es-CO" dirty="0" err="1"/>
              <a:t>bullying</a:t>
            </a:r>
            <a:r>
              <a:rPr lang="es-CO" dirty="0"/>
              <a:t>): Cuando se presenta una situación de acoso escolar que no ha podido ser resuelta por el Comité Escolar de Convivencia de la institución educativa, se remite el caso al Comité Municipal o Distrital para que realice el seguimiento y acompañamiento necesario.</a:t>
            </a:r>
          </a:p>
          <a:p>
            <a:endParaRPr lang="es-CO" dirty="0"/>
          </a:p>
          <a:p>
            <a:pPr marL="285750" indent="-285750">
              <a:buFont typeface="Arial" panose="020B0604020202020204" pitchFamily="34" charset="0"/>
              <a:buChar char="•"/>
            </a:pPr>
            <a:r>
              <a:rPr lang="es-CO" dirty="0"/>
              <a:t>Situaciones de violencia escolar: Ante casos de violencia física, verbal o psicológica que involucren a estudiantes, docentes o directivos de una institución educativa, el Comité Municipal o Distrital puede ser convocado para analizar la situación y tomar las medidas necesarias para garantizar la seguridad y el bienestar de la comunidad educativa.</a:t>
            </a:r>
          </a:p>
          <a:p>
            <a:endParaRPr lang="es-CO" dirty="0"/>
          </a:p>
        </p:txBody>
      </p:sp>
    </p:spTree>
    <p:extLst>
      <p:ext uri="{BB962C8B-B14F-4D97-AF65-F5344CB8AC3E}">
        <p14:creationId xmlns:p14="http://schemas.microsoft.com/office/powerpoint/2010/main" val="3886999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9FB5-1D8B-9AEB-EA29-C14A748CB7C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01EBE9B-8701-A438-6B89-E50BB5E1E40C}"/>
              </a:ext>
            </a:extLst>
          </p:cNvPr>
          <p:cNvSpPr txBox="1"/>
          <p:nvPr/>
        </p:nvSpPr>
        <p:spPr>
          <a:xfrm>
            <a:off x="311701" y="1552148"/>
            <a:ext cx="8520599" cy="2893100"/>
          </a:xfrm>
          <a:prstGeom prst="rect">
            <a:avLst/>
          </a:prstGeom>
          <a:noFill/>
        </p:spPr>
        <p:txBody>
          <a:bodyPr wrap="square">
            <a:spAutoFit/>
          </a:bodyPr>
          <a:lstStyle/>
          <a:p>
            <a:pPr marL="285750" indent="-285750">
              <a:buFont typeface="Arial" panose="020B0604020202020204" pitchFamily="34" charset="0"/>
              <a:buChar char="•"/>
            </a:pPr>
            <a:r>
              <a:rPr lang="es-CO" dirty="0"/>
              <a:t>Conflictos escolares: Cuando se presentan conflictos entre estudiantes, docentes o padres de familia que afecten la convivencia escolar y no puedan ser resueltos a través de los mecanismos internos de la institución educativa, el Comité Municipal o Distrital puede intervenir para mediar y buscar soluciones pacíficas. </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Casos de discriminación: Ante situaciones de discriminación por razones de raza, religión, orientación sexual, discapacidad o cualquier otra condición, el Comité Municipal o Distrital puede actuar para garantizar el respeto a los derechos de todas las personas y promover la inclusión en las instituciones educativas. </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Otras situaciones que afecten la convivencia escolar: El Comité Municipal o Distrital también puede actuar en otras situaciones que afecten la convivencia escolar, como el consumo de sustancias psicoactivas, el porte de armas, el matoneo en redes sociales, entre otros.</a:t>
            </a:r>
          </a:p>
        </p:txBody>
      </p:sp>
      <p:sp>
        <p:nvSpPr>
          <p:cNvPr id="5" name="Título 10">
            <a:extLst>
              <a:ext uri="{FF2B5EF4-FFF2-40B4-BE49-F238E27FC236}">
                <a16:creationId xmlns:a16="http://schemas.microsoft.com/office/drawing/2014/main" id="{FD00FF6E-A779-4F76-DD88-52D3E6D1880A}"/>
              </a:ext>
            </a:extLst>
          </p:cNvPr>
          <p:cNvSpPr txBox="1">
            <a:spLocks/>
          </p:cNvSpPr>
          <p:nvPr/>
        </p:nvSpPr>
        <p:spPr>
          <a:xfrm>
            <a:off x="311700" y="710348"/>
            <a:ext cx="8520600" cy="8418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¿Cuándo actúa?</a:t>
            </a:r>
          </a:p>
        </p:txBody>
      </p:sp>
    </p:spTree>
    <p:extLst>
      <p:ext uri="{BB962C8B-B14F-4D97-AF65-F5344CB8AC3E}">
        <p14:creationId xmlns:p14="http://schemas.microsoft.com/office/powerpoint/2010/main" val="9511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DF3DF-CA67-507A-6765-9312E35C407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BF98C49B-5365-A8F8-6CE6-FF95C8115FE4}"/>
              </a:ext>
            </a:extLst>
          </p:cNvPr>
          <p:cNvSpPr txBox="1"/>
          <p:nvPr/>
        </p:nvSpPr>
        <p:spPr>
          <a:xfrm>
            <a:off x="311700" y="1965103"/>
            <a:ext cx="8520600" cy="2862322"/>
          </a:xfrm>
          <a:prstGeom prst="rect">
            <a:avLst/>
          </a:prstGeom>
          <a:noFill/>
        </p:spPr>
        <p:txBody>
          <a:bodyPr wrap="square">
            <a:spAutoFit/>
          </a:bodyPr>
          <a:lstStyle/>
          <a:p>
            <a:pPr algn="ctr"/>
            <a:r>
              <a:rPr lang="es-CO" sz="2000" dirty="0">
                <a:latin typeface="Garnett Regular"/>
              </a:rPr>
              <a:t>Todas las instituciones educativas y centros educativos oficiales y no oficiales del país deberán conformar, como parte de su estructura, el Comité Escolar de Convivencia, encargado de apoyar la labor de promoción y seguimiento a la convivencia escolar, a la educación para el ejercicio de los Derechos Humanos, sexuales y reproductivos, así como del desarrollo y aplicación del manual de convivencia y de la prevención y mitigación de la violencia escolar.</a:t>
            </a:r>
          </a:p>
          <a:p>
            <a:pPr algn="ctr"/>
            <a:endParaRPr lang="es-CO" sz="2000" i="1" dirty="0">
              <a:latin typeface="Garnett Regular"/>
            </a:endParaRPr>
          </a:p>
          <a:p>
            <a:pPr algn="ctr"/>
            <a:endParaRPr lang="es-CO" sz="2000" i="1" dirty="0">
              <a:latin typeface="Garnett Regular"/>
            </a:endParaRPr>
          </a:p>
          <a:p>
            <a:pPr algn="ctr"/>
            <a:r>
              <a:rPr lang="es-CO" sz="2000" i="1" dirty="0">
                <a:latin typeface="Garnett Regular"/>
              </a:rPr>
              <a:t>Actualización y ajuste de los Manuales de Convivencia.</a:t>
            </a:r>
          </a:p>
        </p:txBody>
      </p:sp>
      <p:sp>
        <p:nvSpPr>
          <p:cNvPr id="9" name="Título 10">
            <a:extLst>
              <a:ext uri="{FF2B5EF4-FFF2-40B4-BE49-F238E27FC236}">
                <a16:creationId xmlns:a16="http://schemas.microsoft.com/office/drawing/2014/main" id="{89534602-ECE3-3B3F-3CF1-1C65206B9F5C}"/>
              </a:ext>
            </a:extLst>
          </p:cNvPr>
          <p:cNvSpPr txBox="1">
            <a:spLocks/>
          </p:cNvSpPr>
          <p:nvPr/>
        </p:nvSpPr>
        <p:spPr>
          <a:xfrm>
            <a:off x="311700" y="818505"/>
            <a:ext cx="8520600" cy="8418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Comité Escolar de Convivencia </a:t>
            </a:r>
          </a:p>
        </p:txBody>
      </p:sp>
    </p:spTree>
    <p:extLst>
      <p:ext uri="{BB962C8B-B14F-4D97-AF65-F5344CB8AC3E}">
        <p14:creationId xmlns:p14="http://schemas.microsoft.com/office/powerpoint/2010/main" val="374783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BCC5B-1E29-0B67-1236-46199B0FD9B1}"/>
            </a:ext>
          </a:extLst>
        </p:cNvPr>
        <p:cNvGrpSpPr/>
        <p:nvPr/>
      </p:nvGrpSpPr>
      <p:grpSpPr>
        <a:xfrm>
          <a:off x="0" y="0"/>
          <a:ext cx="0" cy="0"/>
          <a:chOff x="0" y="0"/>
          <a:chExt cx="0" cy="0"/>
        </a:xfrm>
      </p:grpSpPr>
      <p:sp>
        <p:nvSpPr>
          <p:cNvPr id="9" name="Título 10">
            <a:extLst>
              <a:ext uri="{FF2B5EF4-FFF2-40B4-BE49-F238E27FC236}">
                <a16:creationId xmlns:a16="http://schemas.microsoft.com/office/drawing/2014/main" id="{66AED74E-5CAD-44D4-0B67-39453C12F6D1}"/>
              </a:ext>
            </a:extLst>
          </p:cNvPr>
          <p:cNvSpPr txBox="1">
            <a:spLocks/>
          </p:cNvSpPr>
          <p:nvPr/>
        </p:nvSpPr>
        <p:spPr>
          <a:xfrm>
            <a:off x="311700" y="674127"/>
            <a:ext cx="8520600" cy="8418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Comité Escolar de Convivencia </a:t>
            </a:r>
          </a:p>
        </p:txBody>
      </p:sp>
      <p:pic>
        <p:nvPicPr>
          <p:cNvPr id="3" name="Imagen 2">
            <a:extLst>
              <a:ext uri="{FF2B5EF4-FFF2-40B4-BE49-F238E27FC236}">
                <a16:creationId xmlns:a16="http://schemas.microsoft.com/office/drawing/2014/main" id="{9D1A5C1E-7360-B402-3AC5-2EBC4DAE339C}"/>
              </a:ext>
            </a:extLst>
          </p:cNvPr>
          <p:cNvPicPr>
            <a:picLocks noChangeAspect="1"/>
          </p:cNvPicPr>
          <p:nvPr/>
        </p:nvPicPr>
        <p:blipFill>
          <a:blip r:embed="rId2"/>
          <a:stretch>
            <a:fillRect/>
          </a:stretch>
        </p:blipFill>
        <p:spPr>
          <a:xfrm>
            <a:off x="4056147" y="1515926"/>
            <a:ext cx="3943350" cy="3533775"/>
          </a:xfrm>
          <a:prstGeom prst="rect">
            <a:avLst/>
          </a:prstGeom>
        </p:spPr>
      </p:pic>
      <p:sp>
        <p:nvSpPr>
          <p:cNvPr id="4" name="Título 10">
            <a:extLst>
              <a:ext uri="{FF2B5EF4-FFF2-40B4-BE49-F238E27FC236}">
                <a16:creationId xmlns:a16="http://schemas.microsoft.com/office/drawing/2014/main" id="{491163F9-DF83-4AB2-C469-850E2BE5BC1D}"/>
              </a:ext>
            </a:extLst>
          </p:cNvPr>
          <p:cNvSpPr txBox="1">
            <a:spLocks/>
          </p:cNvSpPr>
          <p:nvPr/>
        </p:nvSpPr>
        <p:spPr>
          <a:xfrm>
            <a:off x="616500" y="2020114"/>
            <a:ext cx="3712362" cy="8418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i="1" dirty="0">
                <a:latin typeface="Garnett Regular"/>
              </a:rPr>
              <a:t>¿Quiénes lo conforman?</a:t>
            </a:r>
          </a:p>
        </p:txBody>
      </p:sp>
      <p:sp>
        <p:nvSpPr>
          <p:cNvPr id="7" name="Flecha: doblada hacia arriba 6">
            <a:extLst>
              <a:ext uri="{FF2B5EF4-FFF2-40B4-BE49-F238E27FC236}">
                <a16:creationId xmlns:a16="http://schemas.microsoft.com/office/drawing/2014/main" id="{7698E0C8-1997-2ED5-D64C-8A8D035D9198}"/>
              </a:ext>
            </a:extLst>
          </p:cNvPr>
          <p:cNvSpPr/>
          <p:nvPr/>
        </p:nvSpPr>
        <p:spPr>
          <a:xfrm rot="5400000">
            <a:off x="2923674" y="3000341"/>
            <a:ext cx="850392" cy="73152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9610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C6B64-94A1-C2FE-7E55-218255B78117}"/>
            </a:ext>
          </a:extLst>
        </p:cNvPr>
        <p:cNvGrpSpPr/>
        <p:nvPr/>
      </p:nvGrpSpPr>
      <p:grpSpPr>
        <a:xfrm>
          <a:off x="0" y="0"/>
          <a:ext cx="0" cy="0"/>
          <a:chOff x="0" y="0"/>
          <a:chExt cx="0" cy="0"/>
        </a:xfrm>
      </p:grpSpPr>
      <p:sp>
        <p:nvSpPr>
          <p:cNvPr id="9" name="Título 10">
            <a:extLst>
              <a:ext uri="{FF2B5EF4-FFF2-40B4-BE49-F238E27FC236}">
                <a16:creationId xmlns:a16="http://schemas.microsoft.com/office/drawing/2014/main" id="{12CBA539-6293-C5DD-95DB-010E8F4DEFFF}"/>
              </a:ext>
            </a:extLst>
          </p:cNvPr>
          <p:cNvSpPr txBox="1">
            <a:spLocks/>
          </p:cNvSpPr>
          <p:nvPr/>
        </p:nvSpPr>
        <p:spPr>
          <a:xfrm>
            <a:off x="311700" y="656273"/>
            <a:ext cx="8520600" cy="8418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Comité Escolar de Convivencia </a:t>
            </a:r>
          </a:p>
        </p:txBody>
      </p:sp>
      <p:sp>
        <p:nvSpPr>
          <p:cNvPr id="2" name="CuadroTexto 1">
            <a:extLst>
              <a:ext uri="{FF2B5EF4-FFF2-40B4-BE49-F238E27FC236}">
                <a16:creationId xmlns:a16="http://schemas.microsoft.com/office/drawing/2014/main" id="{4A32F8EB-FAC0-CA0F-56B8-7AE30A7CCF0B}"/>
              </a:ext>
            </a:extLst>
          </p:cNvPr>
          <p:cNvSpPr txBox="1"/>
          <p:nvPr/>
        </p:nvSpPr>
        <p:spPr>
          <a:xfrm>
            <a:off x="473932" y="1651817"/>
            <a:ext cx="2593732" cy="1600438"/>
          </a:xfrm>
          <a:prstGeom prst="rect">
            <a:avLst/>
          </a:prstGeom>
          <a:solidFill>
            <a:srgbClr val="C5D3FF"/>
          </a:solidFill>
          <a:ln>
            <a:solidFill>
              <a:schemeClr val="tx1">
                <a:lumMod val="95000"/>
                <a:lumOff val="5000"/>
              </a:schemeClr>
            </a:solidFill>
          </a:ln>
        </p:spPr>
        <p:txBody>
          <a:bodyPr wrap="square" rtlCol="0">
            <a:spAutoFit/>
          </a:bodyPr>
          <a:lstStyle/>
          <a:p>
            <a:pPr algn="ctr"/>
            <a:r>
              <a:rPr lang="es-CO" sz="2000" b="1" dirty="0"/>
              <a:t>Promoción </a:t>
            </a:r>
          </a:p>
          <a:p>
            <a:pPr algn="ctr"/>
            <a:endParaRPr lang="es-CO" dirty="0"/>
          </a:p>
          <a:p>
            <a:pPr algn="ctr"/>
            <a:r>
              <a:rPr lang="es-CO" sz="1600" dirty="0">
                <a:latin typeface="Garnett Regular"/>
              </a:rPr>
              <a:t>Fomentar el mejoramiento de la convivencia y el clima escolar.</a:t>
            </a:r>
          </a:p>
          <a:p>
            <a:pPr algn="ctr"/>
            <a:endParaRPr lang="es-CO" sz="1600" dirty="0">
              <a:latin typeface="Garnett Regular"/>
            </a:endParaRPr>
          </a:p>
        </p:txBody>
      </p:sp>
      <p:sp>
        <p:nvSpPr>
          <p:cNvPr id="3" name="CuadroTexto 2">
            <a:extLst>
              <a:ext uri="{FF2B5EF4-FFF2-40B4-BE49-F238E27FC236}">
                <a16:creationId xmlns:a16="http://schemas.microsoft.com/office/drawing/2014/main" id="{E6B8D21B-853E-04FD-4FC1-0751FC235A10}"/>
              </a:ext>
            </a:extLst>
          </p:cNvPr>
          <p:cNvSpPr txBox="1"/>
          <p:nvPr/>
        </p:nvSpPr>
        <p:spPr>
          <a:xfrm>
            <a:off x="3275134" y="1651816"/>
            <a:ext cx="2593732" cy="1600438"/>
          </a:xfrm>
          <a:prstGeom prst="rect">
            <a:avLst/>
          </a:prstGeom>
          <a:solidFill>
            <a:srgbClr val="FFCE3C"/>
          </a:solidFill>
          <a:ln>
            <a:solidFill>
              <a:schemeClr val="tx1">
                <a:lumMod val="95000"/>
                <a:lumOff val="5000"/>
              </a:schemeClr>
            </a:solidFill>
          </a:ln>
        </p:spPr>
        <p:txBody>
          <a:bodyPr wrap="square" rtlCol="0">
            <a:spAutoFit/>
          </a:bodyPr>
          <a:lstStyle/>
          <a:p>
            <a:pPr algn="ctr"/>
            <a:r>
              <a:rPr lang="es-CO" sz="2000" b="1" dirty="0"/>
              <a:t>Prevención</a:t>
            </a:r>
          </a:p>
          <a:p>
            <a:pPr algn="ctr"/>
            <a:endParaRPr lang="es-CO" dirty="0"/>
          </a:p>
          <a:p>
            <a:pPr algn="ctr"/>
            <a:r>
              <a:rPr lang="es-CO" sz="1600" dirty="0">
                <a:latin typeface="Garnett Regular"/>
              </a:rPr>
              <a:t>Intervenir oportunamente en los comportamientos que podrían afectar el clima escolar.</a:t>
            </a:r>
          </a:p>
        </p:txBody>
      </p:sp>
      <p:sp>
        <p:nvSpPr>
          <p:cNvPr id="4" name="CuadroTexto 3">
            <a:extLst>
              <a:ext uri="{FF2B5EF4-FFF2-40B4-BE49-F238E27FC236}">
                <a16:creationId xmlns:a16="http://schemas.microsoft.com/office/drawing/2014/main" id="{9EBFCBB9-8351-4A76-E956-3CBB7D6138FA}"/>
              </a:ext>
            </a:extLst>
          </p:cNvPr>
          <p:cNvSpPr txBox="1"/>
          <p:nvPr/>
        </p:nvSpPr>
        <p:spPr>
          <a:xfrm>
            <a:off x="6076336" y="1651815"/>
            <a:ext cx="2593732" cy="1600438"/>
          </a:xfrm>
          <a:prstGeom prst="rect">
            <a:avLst/>
          </a:prstGeom>
          <a:solidFill>
            <a:srgbClr val="7CEB99"/>
          </a:solidFill>
          <a:ln>
            <a:solidFill>
              <a:schemeClr val="tx1">
                <a:lumMod val="95000"/>
                <a:lumOff val="5000"/>
              </a:schemeClr>
            </a:solidFill>
          </a:ln>
        </p:spPr>
        <p:txBody>
          <a:bodyPr wrap="square" rtlCol="0">
            <a:spAutoFit/>
          </a:bodyPr>
          <a:lstStyle/>
          <a:p>
            <a:pPr algn="ctr"/>
            <a:r>
              <a:rPr lang="es-CO" sz="2000" b="1" dirty="0"/>
              <a:t>Atención</a:t>
            </a:r>
          </a:p>
          <a:p>
            <a:pPr algn="ctr"/>
            <a:endParaRPr lang="es-CO" dirty="0"/>
          </a:p>
          <a:p>
            <a:pPr algn="ctr"/>
            <a:r>
              <a:rPr lang="es-CO" sz="1600" dirty="0">
                <a:latin typeface="Garnett Regular"/>
              </a:rPr>
              <a:t>Atender oportunamente a las situaciones que afectan la Convivencia Escolar y el ejercicio de los derechos.</a:t>
            </a:r>
          </a:p>
        </p:txBody>
      </p:sp>
      <p:sp>
        <p:nvSpPr>
          <p:cNvPr id="6" name="CuadroTexto 5">
            <a:extLst>
              <a:ext uri="{FF2B5EF4-FFF2-40B4-BE49-F238E27FC236}">
                <a16:creationId xmlns:a16="http://schemas.microsoft.com/office/drawing/2014/main" id="{E566DEBB-6786-3A6E-3F45-FB3636927D2A}"/>
              </a:ext>
            </a:extLst>
          </p:cNvPr>
          <p:cNvSpPr txBox="1"/>
          <p:nvPr/>
        </p:nvSpPr>
        <p:spPr>
          <a:xfrm>
            <a:off x="2344994" y="3645428"/>
            <a:ext cx="4689986" cy="1107996"/>
          </a:xfrm>
          <a:prstGeom prst="rect">
            <a:avLst/>
          </a:prstGeom>
          <a:solidFill>
            <a:srgbClr val="FFC6C6"/>
          </a:solidFill>
          <a:ln>
            <a:solidFill>
              <a:schemeClr val="tx1">
                <a:lumMod val="95000"/>
                <a:lumOff val="5000"/>
              </a:schemeClr>
            </a:solidFill>
          </a:ln>
        </p:spPr>
        <p:txBody>
          <a:bodyPr wrap="square" rtlCol="0">
            <a:spAutoFit/>
          </a:bodyPr>
          <a:lstStyle/>
          <a:p>
            <a:pPr algn="ctr"/>
            <a:r>
              <a:rPr lang="es-CO" sz="2000" b="1" dirty="0"/>
              <a:t>Seguimiento</a:t>
            </a:r>
          </a:p>
          <a:p>
            <a:pPr algn="ctr"/>
            <a:endParaRPr lang="es-CO" dirty="0"/>
          </a:p>
          <a:p>
            <a:pPr algn="ctr"/>
            <a:r>
              <a:rPr lang="es-CO" sz="1600" dirty="0">
                <a:latin typeface="Garnett Regular"/>
              </a:rPr>
              <a:t>Seguimiento y evaluación de las estrategias y acciones de promoción, prevención y atención desarrolladas.</a:t>
            </a:r>
          </a:p>
        </p:txBody>
      </p:sp>
    </p:spTree>
    <p:extLst>
      <p:ext uri="{BB962C8B-B14F-4D97-AF65-F5344CB8AC3E}">
        <p14:creationId xmlns:p14="http://schemas.microsoft.com/office/powerpoint/2010/main" val="390407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0484B-91C4-934A-FDDF-65DFFC93C7FB}"/>
            </a:ext>
          </a:extLst>
        </p:cNvPr>
        <p:cNvGrpSpPr/>
        <p:nvPr/>
      </p:nvGrpSpPr>
      <p:grpSpPr>
        <a:xfrm>
          <a:off x="0" y="0"/>
          <a:ext cx="0" cy="0"/>
          <a:chOff x="0" y="0"/>
          <a:chExt cx="0" cy="0"/>
        </a:xfrm>
      </p:grpSpPr>
      <p:sp>
        <p:nvSpPr>
          <p:cNvPr id="9" name="Título 10">
            <a:extLst>
              <a:ext uri="{FF2B5EF4-FFF2-40B4-BE49-F238E27FC236}">
                <a16:creationId xmlns:a16="http://schemas.microsoft.com/office/drawing/2014/main" id="{05BC41B9-A189-7B8D-20CA-3F6BA36E37F0}"/>
              </a:ext>
            </a:extLst>
          </p:cNvPr>
          <p:cNvSpPr txBox="1">
            <a:spLocks/>
          </p:cNvSpPr>
          <p:nvPr/>
        </p:nvSpPr>
        <p:spPr>
          <a:xfrm>
            <a:off x="311700" y="928002"/>
            <a:ext cx="8520600" cy="841800"/>
          </a:xfrm>
          <a:prstGeom prst="rect">
            <a:avLst/>
          </a:prstGeom>
          <a:noFill/>
          <a:ln>
            <a:noFill/>
          </a:ln>
        </p:spPr>
        <p:txBody>
          <a:bodyPr spcFirstLastPara="1" wrap="square" lIns="91425" tIns="91425" rIns="91425" bIns="91425" anchor="b" anchorCtr="0">
            <a:normAutofit fontScale="97500" lnSpcReduction="100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Situaciones que afectan la convivencia escolar y el ejercicio de los derechos sexuales y reproductivos</a:t>
            </a:r>
          </a:p>
        </p:txBody>
      </p:sp>
      <p:sp>
        <p:nvSpPr>
          <p:cNvPr id="2" name="CuadroTexto 1">
            <a:extLst>
              <a:ext uri="{FF2B5EF4-FFF2-40B4-BE49-F238E27FC236}">
                <a16:creationId xmlns:a16="http://schemas.microsoft.com/office/drawing/2014/main" id="{CAE2E8E0-D30C-5192-25F3-14A4A6A44B67}"/>
              </a:ext>
            </a:extLst>
          </p:cNvPr>
          <p:cNvSpPr txBox="1"/>
          <p:nvPr/>
        </p:nvSpPr>
        <p:spPr>
          <a:xfrm>
            <a:off x="311700" y="1902539"/>
            <a:ext cx="2593732" cy="2677656"/>
          </a:xfrm>
          <a:prstGeom prst="rect">
            <a:avLst/>
          </a:prstGeom>
          <a:solidFill>
            <a:srgbClr val="C5D3FF"/>
          </a:solidFill>
          <a:ln>
            <a:solidFill>
              <a:schemeClr val="tx1">
                <a:lumMod val="95000"/>
                <a:lumOff val="5000"/>
              </a:schemeClr>
            </a:solidFill>
          </a:ln>
        </p:spPr>
        <p:txBody>
          <a:bodyPr wrap="square" rtlCol="0">
            <a:spAutoFit/>
          </a:bodyPr>
          <a:lstStyle/>
          <a:p>
            <a:pPr algn="ctr"/>
            <a:r>
              <a:rPr lang="es-CO" sz="2000" b="1" dirty="0"/>
              <a:t>TIPO 1</a:t>
            </a:r>
          </a:p>
          <a:p>
            <a:pPr algn="ctr"/>
            <a:endParaRPr lang="es-CO" dirty="0"/>
          </a:p>
          <a:p>
            <a:pPr algn="ctr"/>
            <a:r>
              <a:rPr lang="es-CO" dirty="0">
                <a:latin typeface="Garnett Regular"/>
              </a:rPr>
              <a:t>Conflictos manejados inadecuadamente y situaciones esporádicas que inciden negativamente en el clima escolar.</a:t>
            </a:r>
          </a:p>
          <a:p>
            <a:pPr algn="ctr"/>
            <a:endParaRPr lang="es-CO" i="1" dirty="0">
              <a:latin typeface="Garnett Regular"/>
            </a:endParaRPr>
          </a:p>
          <a:p>
            <a:pPr algn="ctr"/>
            <a:r>
              <a:rPr lang="es-CO" i="1" dirty="0">
                <a:latin typeface="Garnett Regular"/>
              </a:rPr>
              <a:t>No generan daños al cuerpo o a la salud física o mental.</a:t>
            </a:r>
          </a:p>
          <a:p>
            <a:pPr algn="ctr"/>
            <a:endParaRPr lang="es-CO" sz="1600" dirty="0">
              <a:latin typeface="Garnett Regular"/>
            </a:endParaRPr>
          </a:p>
        </p:txBody>
      </p:sp>
      <p:sp>
        <p:nvSpPr>
          <p:cNvPr id="7" name="CuadroTexto 6">
            <a:extLst>
              <a:ext uri="{FF2B5EF4-FFF2-40B4-BE49-F238E27FC236}">
                <a16:creationId xmlns:a16="http://schemas.microsoft.com/office/drawing/2014/main" id="{5739086D-2A70-87FB-5826-DC509D230245}"/>
              </a:ext>
            </a:extLst>
          </p:cNvPr>
          <p:cNvSpPr txBox="1"/>
          <p:nvPr/>
        </p:nvSpPr>
        <p:spPr>
          <a:xfrm>
            <a:off x="3052916" y="1769802"/>
            <a:ext cx="6091084" cy="3539430"/>
          </a:xfrm>
          <a:prstGeom prst="rect">
            <a:avLst/>
          </a:prstGeom>
          <a:noFill/>
        </p:spPr>
        <p:txBody>
          <a:bodyPr wrap="square">
            <a:spAutoFit/>
          </a:bodyPr>
          <a:lstStyle/>
          <a:p>
            <a:pPr algn="l"/>
            <a:r>
              <a:rPr lang="es-CO" b="0" i="0" dirty="0">
                <a:solidFill>
                  <a:srgbClr val="000000"/>
                </a:solidFill>
                <a:effectLst/>
                <a:latin typeface="Arial" panose="020B0604020202020204" pitchFamily="34" charset="0"/>
              </a:rPr>
              <a:t>Ejemplos de Situaciones de tipo de tipo 1:</a:t>
            </a:r>
          </a:p>
          <a:p>
            <a:pPr algn="l"/>
            <a:endParaRPr lang="es-CO" b="0" i="0" dirty="0">
              <a:solidFill>
                <a:srgbClr val="000000"/>
              </a:solidFill>
              <a:effectLst/>
              <a:latin typeface="Arial" panose="020B0604020202020204" pitchFamily="34" charset="0"/>
            </a:endParaRPr>
          </a:p>
          <a:p>
            <a:pPr algn="l"/>
            <a:r>
              <a:rPr lang="es-CO" b="0" i="0" dirty="0">
                <a:solidFill>
                  <a:srgbClr val="000000"/>
                </a:solidFill>
                <a:effectLst/>
                <a:latin typeface="Arial" panose="020B0604020202020204" pitchFamily="34" charset="0"/>
              </a:rPr>
              <a:t>1: Llegar tarde a clase o a las actividades programadas por la institución.</a:t>
            </a:r>
          </a:p>
          <a:p>
            <a:pPr algn="l"/>
            <a:r>
              <a:rPr lang="es-CO" b="0" i="0" dirty="0">
                <a:solidFill>
                  <a:srgbClr val="000000"/>
                </a:solidFill>
                <a:effectLst/>
                <a:latin typeface="Arial" panose="020B0604020202020204" pitchFamily="34" charset="0"/>
              </a:rPr>
              <a:t>2: No permanecer en el salón, o lugar donde se desarrolle la actividad académica, sin autorización del docente encargado.</a:t>
            </a:r>
          </a:p>
          <a:p>
            <a:pPr algn="l"/>
            <a:r>
              <a:rPr lang="es-CO" b="0" i="0" dirty="0">
                <a:solidFill>
                  <a:srgbClr val="000000"/>
                </a:solidFill>
                <a:effectLst/>
                <a:latin typeface="Arial" panose="020B0604020202020204" pitchFamily="34" charset="0"/>
              </a:rPr>
              <a:t>3: Expresar gestos o palabras soeces y/o de burla frente a cualquier miembro de la comunidad educativa o visitante de la institución.    </a:t>
            </a:r>
          </a:p>
          <a:p>
            <a:pPr algn="l"/>
            <a:r>
              <a:rPr lang="es-CO" b="0" i="0" dirty="0">
                <a:solidFill>
                  <a:srgbClr val="000000"/>
                </a:solidFill>
                <a:effectLst/>
                <a:latin typeface="Arial" panose="020B0604020202020204" pitchFamily="34" charset="0"/>
              </a:rPr>
              <a:t>4: Utilizar elementos distractores que afecten o perturben el normal desarrollo de las labores académicas, (clase, formaciones generales, actos culturales) sin autorización del docente encargado.</a:t>
            </a:r>
          </a:p>
          <a:p>
            <a:pPr algn="l"/>
            <a:r>
              <a:rPr lang="es-CO" b="0" i="0" dirty="0">
                <a:solidFill>
                  <a:srgbClr val="000000"/>
                </a:solidFill>
                <a:effectLst/>
                <a:latin typeface="Arial" panose="020B0604020202020204" pitchFamily="34" charset="0"/>
              </a:rPr>
              <a:t>5: Consumir  alimentos en sitios no indicados: biblioteca, aula de sistemas, en la formación, laboratorios, salones de clase, etc. sin previa autorización del docente encargado.</a:t>
            </a:r>
          </a:p>
          <a:p>
            <a:br>
              <a:rPr lang="es-CO" b="0" i="0" dirty="0">
                <a:solidFill>
                  <a:srgbClr val="000000"/>
                </a:solidFill>
                <a:effectLst/>
                <a:latin typeface="Arial" panose="020B0604020202020204" pitchFamily="34" charset="0"/>
              </a:rPr>
            </a:br>
            <a:br>
              <a:rPr lang="es-CO" b="0" i="0" dirty="0">
                <a:solidFill>
                  <a:srgbClr val="000000"/>
                </a:solidFill>
                <a:effectLst/>
                <a:latin typeface="Arial" panose="020B0604020202020204" pitchFamily="34" charset="0"/>
              </a:rPr>
            </a:br>
            <a:endParaRPr lang="es-CO" dirty="0"/>
          </a:p>
        </p:txBody>
      </p:sp>
    </p:spTree>
    <p:extLst>
      <p:ext uri="{BB962C8B-B14F-4D97-AF65-F5344CB8AC3E}">
        <p14:creationId xmlns:p14="http://schemas.microsoft.com/office/powerpoint/2010/main" val="151690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F0E43-43B9-5E89-6193-7D8F5C962939}"/>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A7951906-5AAE-9A29-C690-A0B59074D5B3}"/>
              </a:ext>
            </a:extLst>
          </p:cNvPr>
          <p:cNvSpPr txBox="1"/>
          <p:nvPr/>
        </p:nvSpPr>
        <p:spPr>
          <a:xfrm>
            <a:off x="311700" y="1965103"/>
            <a:ext cx="8520600" cy="2554545"/>
          </a:xfrm>
          <a:prstGeom prst="rect">
            <a:avLst/>
          </a:prstGeom>
          <a:noFill/>
        </p:spPr>
        <p:txBody>
          <a:bodyPr wrap="square">
            <a:spAutoFit/>
          </a:bodyPr>
          <a:lstStyle/>
          <a:p>
            <a:pPr marL="457200" indent="-457200">
              <a:buAutoNum type="arabicPeriod"/>
            </a:pPr>
            <a:r>
              <a:rPr lang="es-CO" sz="2000" dirty="0">
                <a:latin typeface="Garnett Regular"/>
              </a:rPr>
              <a:t>Mediar de manera pedagógica con las personas involucradas </a:t>
            </a:r>
          </a:p>
          <a:p>
            <a:pPr marL="457200" indent="-457200">
              <a:buAutoNum type="arabicPeriod"/>
            </a:pPr>
            <a:r>
              <a:rPr lang="es-CO" sz="2000" dirty="0">
                <a:latin typeface="Garnett Regular"/>
              </a:rPr>
              <a:t>Fijar formas de solución de manera imparcial, equitativa y justa y acciones para la reparación de los daños causados, el restablecimiento de los derechos y la reconciliación.</a:t>
            </a:r>
          </a:p>
          <a:p>
            <a:pPr marL="457200" indent="-457200">
              <a:buAutoNum type="arabicPeriod"/>
            </a:pPr>
            <a:r>
              <a:rPr lang="es-CO" sz="2000" dirty="0">
                <a:latin typeface="Garnett Regular"/>
              </a:rPr>
              <a:t>Establecer compromisos y hacer seguimiento</a:t>
            </a:r>
          </a:p>
          <a:p>
            <a:pPr marL="457200" indent="-457200">
              <a:buAutoNum type="arabicPeriod"/>
            </a:pPr>
            <a:endParaRPr lang="es-CO" sz="2000" dirty="0">
              <a:latin typeface="Garnett Regular"/>
            </a:endParaRPr>
          </a:p>
          <a:p>
            <a:pPr marL="457200" indent="-457200">
              <a:buAutoNum type="arabicPeriod"/>
            </a:pPr>
            <a:endParaRPr lang="es-CO" sz="2000" dirty="0">
              <a:latin typeface="Garnett Regular"/>
            </a:endParaRPr>
          </a:p>
          <a:p>
            <a:pPr algn="ctr"/>
            <a:r>
              <a:rPr lang="es-CO" sz="1600" i="1" dirty="0">
                <a:latin typeface="Garnett Regular"/>
              </a:rPr>
              <a:t>Todo soportado en el Manual de Convivencia</a:t>
            </a:r>
          </a:p>
        </p:txBody>
      </p:sp>
      <p:sp>
        <p:nvSpPr>
          <p:cNvPr id="9" name="Título 10">
            <a:extLst>
              <a:ext uri="{FF2B5EF4-FFF2-40B4-BE49-F238E27FC236}">
                <a16:creationId xmlns:a16="http://schemas.microsoft.com/office/drawing/2014/main" id="{5641F8C3-E74F-1C00-6753-030A98491B10}"/>
              </a:ext>
            </a:extLst>
          </p:cNvPr>
          <p:cNvSpPr txBox="1">
            <a:spLocks/>
          </p:cNvSpPr>
          <p:nvPr/>
        </p:nvSpPr>
        <p:spPr>
          <a:xfrm>
            <a:off x="311700" y="638031"/>
            <a:ext cx="8520600" cy="8418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Protocolo Situaciones Tipo 1</a:t>
            </a:r>
          </a:p>
        </p:txBody>
      </p:sp>
    </p:spTree>
    <p:extLst>
      <p:ext uri="{BB962C8B-B14F-4D97-AF65-F5344CB8AC3E}">
        <p14:creationId xmlns:p14="http://schemas.microsoft.com/office/powerpoint/2010/main" val="91119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FFAD8-2DAA-9D8E-59ED-A75850E550F8}"/>
            </a:ext>
          </a:extLst>
        </p:cNvPr>
        <p:cNvGrpSpPr/>
        <p:nvPr/>
      </p:nvGrpSpPr>
      <p:grpSpPr>
        <a:xfrm>
          <a:off x="0" y="0"/>
          <a:ext cx="0" cy="0"/>
          <a:chOff x="0" y="0"/>
          <a:chExt cx="0" cy="0"/>
        </a:xfrm>
      </p:grpSpPr>
      <p:sp>
        <p:nvSpPr>
          <p:cNvPr id="9" name="Título 10">
            <a:extLst>
              <a:ext uri="{FF2B5EF4-FFF2-40B4-BE49-F238E27FC236}">
                <a16:creationId xmlns:a16="http://schemas.microsoft.com/office/drawing/2014/main" id="{AD1C3C4A-8D08-D31F-2128-BCA560C0ACDB}"/>
              </a:ext>
            </a:extLst>
          </p:cNvPr>
          <p:cNvSpPr txBox="1">
            <a:spLocks/>
          </p:cNvSpPr>
          <p:nvPr/>
        </p:nvSpPr>
        <p:spPr>
          <a:xfrm>
            <a:off x="311700" y="928002"/>
            <a:ext cx="8520600" cy="841800"/>
          </a:xfrm>
          <a:prstGeom prst="rect">
            <a:avLst/>
          </a:prstGeom>
          <a:noFill/>
          <a:ln>
            <a:noFill/>
          </a:ln>
        </p:spPr>
        <p:txBody>
          <a:bodyPr spcFirstLastPara="1" wrap="square" lIns="91425" tIns="91425" rIns="91425" bIns="91425" anchor="b" anchorCtr="0">
            <a:normAutofit fontScale="97500" lnSpcReduction="100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Situaciones que afectan la convivencia escolar y el ejercicio de los derechos sexuales y reproductivos</a:t>
            </a:r>
          </a:p>
        </p:txBody>
      </p:sp>
      <p:sp>
        <p:nvSpPr>
          <p:cNvPr id="2" name="CuadroTexto 1">
            <a:extLst>
              <a:ext uri="{FF2B5EF4-FFF2-40B4-BE49-F238E27FC236}">
                <a16:creationId xmlns:a16="http://schemas.microsoft.com/office/drawing/2014/main" id="{41B702A0-FBC8-B9B1-F494-FFB983B65A96}"/>
              </a:ext>
            </a:extLst>
          </p:cNvPr>
          <p:cNvSpPr txBox="1"/>
          <p:nvPr/>
        </p:nvSpPr>
        <p:spPr>
          <a:xfrm>
            <a:off x="311700" y="2050260"/>
            <a:ext cx="2593732" cy="2646878"/>
          </a:xfrm>
          <a:prstGeom prst="rect">
            <a:avLst/>
          </a:prstGeom>
          <a:solidFill>
            <a:srgbClr val="FFCE3C"/>
          </a:solidFill>
          <a:ln>
            <a:solidFill>
              <a:schemeClr val="tx1">
                <a:lumMod val="95000"/>
                <a:lumOff val="5000"/>
              </a:schemeClr>
            </a:solidFill>
          </a:ln>
        </p:spPr>
        <p:txBody>
          <a:bodyPr wrap="square" rtlCol="0">
            <a:spAutoFit/>
          </a:bodyPr>
          <a:lstStyle/>
          <a:p>
            <a:pPr algn="ctr"/>
            <a:r>
              <a:rPr lang="es-CO" sz="2000" b="1" dirty="0"/>
              <a:t>TIPO 2</a:t>
            </a:r>
          </a:p>
          <a:p>
            <a:pPr algn="ctr"/>
            <a:endParaRPr lang="es-CO" dirty="0"/>
          </a:p>
          <a:p>
            <a:pPr algn="ctr"/>
            <a:r>
              <a:rPr lang="es-CO" sz="1100" dirty="0"/>
              <a:t>Situaciones de agresión escolar, acoso escolar (</a:t>
            </a:r>
            <a:r>
              <a:rPr lang="es-CO" sz="1100" dirty="0" err="1"/>
              <a:t>bullying</a:t>
            </a:r>
            <a:r>
              <a:rPr lang="es-CO" sz="1100" dirty="0"/>
              <a:t>) y Ciber acoso (Ciberbullying), que no revistan las características de la comisión de un delito y que se realicen de manera intencional, repetida o sistemática. </a:t>
            </a:r>
          </a:p>
          <a:p>
            <a:pPr algn="ctr"/>
            <a:endParaRPr lang="es-CO" sz="1100" dirty="0"/>
          </a:p>
          <a:p>
            <a:pPr marL="171450" indent="-171450" algn="ctr">
              <a:buFontTx/>
              <a:buChar char="-"/>
            </a:pPr>
            <a:r>
              <a:rPr lang="es-CO" sz="1100" dirty="0">
                <a:latin typeface="Garnett Regular"/>
              </a:rPr>
              <a:t>Se presentan de manera sistemática o repetida.</a:t>
            </a:r>
          </a:p>
          <a:p>
            <a:pPr marL="171450" indent="-171450" algn="ctr">
              <a:buFontTx/>
              <a:buChar char="-"/>
            </a:pPr>
            <a:r>
              <a:rPr lang="es-CO" sz="1100" dirty="0">
                <a:latin typeface="Garnett Regular"/>
              </a:rPr>
              <a:t>Causan daños al cuerpo o a la salud física o mental sin generar incapacidad alguna para los involucrados.</a:t>
            </a:r>
          </a:p>
        </p:txBody>
      </p:sp>
      <p:sp>
        <p:nvSpPr>
          <p:cNvPr id="7" name="CuadroTexto 6">
            <a:extLst>
              <a:ext uri="{FF2B5EF4-FFF2-40B4-BE49-F238E27FC236}">
                <a16:creationId xmlns:a16="http://schemas.microsoft.com/office/drawing/2014/main" id="{09478935-ECFB-789B-7902-CE5355431D4D}"/>
              </a:ext>
            </a:extLst>
          </p:cNvPr>
          <p:cNvSpPr txBox="1"/>
          <p:nvPr/>
        </p:nvSpPr>
        <p:spPr>
          <a:xfrm>
            <a:off x="3052916" y="1902539"/>
            <a:ext cx="6091084" cy="3293209"/>
          </a:xfrm>
          <a:prstGeom prst="rect">
            <a:avLst/>
          </a:prstGeom>
          <a:noFill/>
        </p:spPr>
        <p:txBody>
          <a:bodyPr wrap="square">
            <a:spAutoFit/>
          </a:bodyPr>
          <a:lstStyle/>
          <a:p>
            <a:pPr algn="l"/>
            <a:r>
              <a:rPr lang="es-CO" sz="1200" b="0" i="0" dirty="0">
                <a:solidFill>
                  <a:srgbClr val="000000"/>
                </a:solidFill>
                <a:effectLst/>
                <a:latin typeface="Arial" panose="020B0604020202020204" pitchFamily="34" charset="0"/>
              </a:rPr>
              <a:t>Ejemplos de Situaciones de tipo de tipo 2:</a:t>
            </a:r>
          </a:p>
          <a:p>
            <a:pPr algn="l"/>
            <a:endParaRPr lang="es-CO" sz="1200" b="0" i="0" dirty="0">
              <a:solidFill>
                <a:srgbClr val="000000"/>
              </a:solidFill>
              <a:effectLst/>
              <a:latin typeface="Arial" panose="020B0604020202020204" pitchFamily="34" charset="0"/>
            </a:endParaRPr>
          </a:p>
          <a:p>
            <a:pPr marL="228600" indent="-228600" algn="l">
              <a:buAutoNum type="arabicPeriod"/>
            </a:pPr>
            <a:r>
              <a:rPr lang="es-CO" sz="1200" dirty="0"/>
              <a:t>Agredir de manera física (que no genere incapacidad al afectado), verbal, psicológica o a través de medios de comunicación (redes sociales, cuentas de correo, WhatsApp, entre otros) a miembros de la comunidad educativa. </a:t>
            </a:r>
          </a:p>
          <a:p>
            <a:pPr marL="228600" indent="-228600" algn="l">
              <a:buAutoNum type="arabicPeriod"/>
            </a:pPr>
            <a:r>
              <a:rPr lang="es-CO" sz="1200" dirty="0"/>
              <a:t>Utilizar inadecuadamente o causar daño, de manera reiterada, a la infraestructura o a los bienes e inmuebles, equipos y demás elementos de la institución. </a:t>
            </a:r>
          </a:p>
          <a:p>
            <a:pPr marL="228600" indent="-228600" algn="l">
              <a:buAutoNum type="arabicPeriod"/>
            </a:pPr>
            <a:r>
              <a:rPr lang="es-CO" sz="1200" dirty="0"/>
              <a:t>Ofender de manera reiterada a compañeros o demás miembros de la comunidad educativa. </a:t>
            </a:r>
          </a:p>
          <a:p>
            <a:pPr marL="228600" indent="-228600" algn="l">
              <a:buAutoNum type="arabicPeriod"/>
            </a:pPr>
            <a:r>
              <a:rPr lang="es-CO" sz="1200" dirty="0"/>
              <a:t>Incurrir en amenazas, injuria o calumnia, a través de redes sociales o medios de comunicación, a miembros de la comunidad educativa, que atenten contra su dignidad y buen nombre. </a:t>
            </a:r>
          </a:p>
          <a:p>
            <a:pPr marL="228600" indent="-228600" algn="l">
              <a:buAutoNum type="arabicPeriod"/>
            </a:pPr>
            <a:r>
              <a:rPr lang="es-CO" sz="1200" dirty="0"/>
              <a:t>Acosar, o coaccionar a miembros de la comunidad educativa. </a:t>
            </a:r>
          </a:p>
          <a:p>
            <a:pPr marL="228600" indent="-228600" algn="l">
              <a:buAutoNum type="arabicPeriod"/>
            </a:pPr>
            <a:r>
              <a:rPr lang="es-CO" sz="1200" dirty="0"/>
              <a:t>Reincidir en acciones y comportamientos humillantes, irrespetuosos o agresivos con miembros de la comunidad educativa. </a:t>
            </a:r>
          </a:p>
          <a:p>
            <a:pPr algn="l"/>
            <a:br>
              <a:rPr lang="es-CO" b="0" i="0" dirty="0">
                <a:solidFill>
                  <a:srgbClr val="000000"/>
                </a:solidFill>
                <a:effectLst/>
                <a:latin typeface="Arial" panose="020B0604020202020204" pitchFamily="34" charset="0"/>
              </a:rPr>
            </a:br>
            <a:endParaRPr lang="es-CO" dirty="0"/>
          </a:p>
        </p:txBody>
      </p:sp>
    </p:spTree>
    <p:extLst>
      <p:ext uri="{BB962C8B-B14F-4D97-AF65-F5344CB8AC3E}">
        <p14:creationId xmlns:p14="http://schemas.microsoft.com/office/powerpoint/2010/main" val="38645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3B31267-38A9-BBF7-497F-17697ECC9BE2}"/>
              </a:ext>
            </a:extLst>
          </p:cNvPr>
          <p:cNvSpPr txBox="1"/>
          <p:nvPr/>
        </p:nvSpPr>
        <p:spPr>
          <a:xfrm>
            <a:off x="998621" y="955267"/>
            <a:ext cx="7387390" cy="2677656"/>
          </a:xfrm>
          <a:prstGeom prst="rect">
            <a:avLst/>
          </a:prstGeom>
          <a:noFill/>
        </p:spPr>
        <p:txBody>
          <a:bodyPr wrap="square">
            <a:spAutoFit/>
          </a:bodyPr>
          <a:lstStyle/>
          <a:p>
            <a:pPr algn="ctr"/>
            <a:r>
              <a:rPr lang="es-CO" sz="2400" b="1" dirty="0"/>
              <a:t>¿Qué es la Ley 1620 de 2013?</a:t>
            </a:r>
            <a:r>
              <a:rPr lang="es-CO" sz="2400" dirty="0"/>
              <a:t> </a:t>
            </a:r>
          </a:p>
          <a:p>
            <a:endParaRPr lang="es-CO" sz="2400" dirty="0"/>
          </a:p>
          <a:p>
            <a:pPr algn="ctr"/>
            <a:r>
              <a:rPr lang="es-CO" sz="2400" dirty="0">
                <a:latin typeface="Garnett Regular"/>
              </a:rPr>
              <a:t>Es una ley colombiana que crea el Sistema Nacional de Convivencia Escolar y Formación para el Ejercicio de los Derechos Humanos, la Educación para la Sexualidad y la Prevención y Mitigación de la Violencia Escolar.</a:t>
            </a:r>
            <a:r>
              <a:rPr lang="es-CO" sz="2400" baseline="30000" dirty="0">
                <a:latin typeface="Garnett Regular"/>
              </a:rPr>
              <a:t> </a:t>
            </a:r>
          </a:p>
          <a:p>
            <a:pPr algn="ctr"/>
            <a:endParaRPr lang="es-CO" sz="2400" dirty="0"/>
          </a:p>
        </p:txBody>
      </p:sp>
    </p:spTree>
    <p:extLst>
      <p:ext uri="{BB962C8B-B14F-4D97-AF65-F5344CB8AC3E}">
        <p14:creationId xmlns:p14="http://schemas.microsoft.com/office/powerpoint/2010/main" val="376815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7CE58-7F1D-C84E-917F-DA4DEE455710}"/>
            </a:ext>
          </a:extLst>
        </p:cNvPr>
        <p:cNvGrpSpPr/>
        <p:nvPr/>
      </p:nvGrpSpPr>
      <p:grpSpPr>
        <a:xfrm>
          <a:off x="0" y="0"/>
          <a:ext cx="0" cy="0"/>
          <a:chOff x="0" y="0"/>
          <a:chExt cx="0" cy="0"/>
        </a:xfrm>
      </p:grpSpPr>
      <p:sp>
        <p:nvSpPr>
          <p:cNvPr id="9" name="Título 10">
            <a:extLst>
              <a:ext uri="{FF2B5EF4-FFF2-40B4-BE49-F238E27FC236}">
                <a16:creationId xmlns:a16="http://schemas.microsoft.com/office/drawing/2014/main" id="{53464F26-5458-86F8-4C65-330BFF633B53}"/>
              </a:ext>
            </a:extLst>
          </p:cNvPr>
          <p:cNvSpPr txBox="1">
            <a:spLocks/>
          </p:cNvSpPr>
          <p:nvPr/>
        </p:nvSpPr>
        <p:spPr>
          <a:xfrm>
            <a:off x="311700" y="638031"/>
            <a:ext cx="8520600" cy="8418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Protocolo Situaciones Tipo 2</a:t>
            </a:r>
          </a:p>
        </p:txBody>
      </p:sp>
      <p:sp>
        <p:nvSpPr>
          <p:cNvPr id="2" name="CuadroTexto 1">
            <a:extLst>
              <a:ext uri="{FF2B5EF4-FFF2-40B4-BE49-F238E27FC236}">
                <a16:creationId xmlns:a16="http://schemas.microsoft.com/office/drawing/2014/main" id="{856D2ADD-8BE0-4451-015F-7043EFCF7CC8}"/>
              </a:ext>
            </a:extLst>
          </p:cNvPr>
          <p:cNvSpPr txBox="1"/>
          <p:nvPr/>
        </p:nvSpPr>
        <p:spPr>
          <a:xfrm>
            <a:off x="230677" y="1479831"/>
            <a:ext cx="8520600" cy="3139321"/>
          </a:xfrm>
          <a:prstGeom prst="rect">
            <a:avLst/>
          </a:prstGeom>
          <a:noFill/>
        </p:spPr>
        <p:txBody>
          <a:bodyPr wrap="square">
            <a:spAutoFit/>
          </a:bodyPr>
          <a:lstStyle/>
          <a:p>
            <a:pPr marL="457200" indent="-457200">
              <a:buAutoNum type="arabicPeriod"/>
            </a:pPr>
            <a:r>
              <a:rPr lang="es-CO" sz="1800" i="1" dirty="0">
                <a:latin typeface="Garnett Regular"/>
              </a:rPr>
              <a:t>Brindar atención inmediata en salud física y mental de los afectados.</a:t>
            </a:r>
          </a:p>
          <a:p>
            <a:pPr marL="342900" indent="-342900">
              <a:buAutoNum type="arabicPeriod"/>
            </a:pPr>
            <a:r>
              <a:rPr lang="es-CO" sz="1800" i="1" dirty="0">
                <a:latin typeface="Garnett Regular"/>
              </a:rPr>
              <a:t>Remitir la situación a las autoridades administrativas cuando se requieran medidas de restablecimiento de derechos.</a:t>
            </a:r>
          </a:p>
          <a:p>
            <a:pPr marL="342900" indent="-342900">
              <a:buAutoNum type="arabicPeriod"/>
            </a:pPr>
            <a:r>
              <a:rPr lang="es-CO" sz="1800" i="1" dirty="0">
                <a:latin typeface="Garnett Regular"/>
              </a:rPr>
              <a:t>Adoptar medidas de protección para los involucrados para evitar posibles acciones en su contra.</a:t>
            </a:r>
          </a:p>
          <a:p>
            <a:pPr marL="342900" indent="-342900">
              <a:buAutoNum type="arabicPeriod"/>
            </a:pPr>
            <a:r>
              <a:rPr lang="es-CO" sz="1800" i="1" dirty="0">
                <a:latin typeface="Garnett Regular"/>
              </a:rPr>
              <a:t>Informar de manera inmediata a los padres, madres o acudientes.</a:t>
            </a:r>
          </a:p>
          <a:p>
            <a:pPr marL="342900" indent="-342900">
              <a:buAutoNum type="arabicPeriod"/>
            </a:pPr>
            <a:r>
              <a:rPr lang="es-CO" sz="1800" i="1" dirty="0">
                <a:latin typeface="Garnett Regular"/>
              </a:rPr>
              <a:t>Generar espacios para exponer y precisar lo acontecido.</a:t>
            </a:r>
          </a:p>
          <a:p>
            <a:pPr marL="342900" indent="-342900">
              <a:buAutoNum type="arabicPeriod"/>
            </a:pPr>
            <a:r>
              <a:rPr lang="es-CO" sz="1800" i="1" dirty="0">
                <a:latin typeface="Garnett Regular"/>
              </a:rPr>
              <a:t>Determinar las acciones restaurativas para la reparación de los daños causados, el restablecimiento de los derechos y la reconciliación.</a:t>
            </a:r>
          </a:p>
          <a:p>
            <a:pPr marL="342900" indent="-342900">
              <a:buAutoNum type="arabicPeriod"/>
            </a:pPr>
            <a:r>
              <a:rPr lang="es-CO" sz="1800" i="1" dirty="0">
                <a:latin typeface="Garnett Regular"/>
              </a:rPr>
              <a:t>El Comité Escolar de Convivencia realizará el análisis del caso y seguimiento de las soluciones.</a:t>
            </a:r>
          </a:p>
        </p:txBody>
      </p:sp>
    </p:spTree>
    <p:extLst>
      <p:ext uri="{BB962C8B-B14F-4D97-AF65-F5344CB8AC3E}">
        <p14:creationId xmlns:p14="http://schemas.microsoft.com/office/powerpoint/2010/main" val="62942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1EC78-A631-C57E-2C83-46C1A2E45578}"/>
            </a:ext>
          </a:extLst>
        </p:cNvPr>
        <p:cNvGrpSpPr/>
        <p:nvPr/>
      </p:nvGrpSpPr>
      <p:grpSpPr>
        <a:xfrm>
          <a:off x="0" y="0"/>
          <a:ext cx="0" cy="0"/>
          <a:chOff x="0" y="0"/>
          <a:chExt cx="0" cy="0"/>
        </a:xfrm>
      </p:grpSpPr>
      <p:sp>
        <p:nvSpPr>
          <p:cNvPr id="9" name="Título 10">
            <a:extLst>
              <a:ext uri="{FF2B5EF4-FFF2-40B4-BE49-F238E27FC236}">
                <a16:creationId xmlns:a16="http://schemas.microsoft.com/office/drawing/2014/main" id="{32FCD2D4-1C10-0B86-DADB-060BE8D84A4A}"/>
              </a:ext>
            </a:extLst>
          </p:cNvPr>
          <p:cNvSpPr txBox="1">
            <a:spLocks/>
          </p:cNvSpPr>
          <p:nvPr/>
        </p:nvSpPr>
        <p:spPr>
          <a:xfrm>
            <a:off x="179352" y="758877"/>
            <a:ext cx="8520600" cy="8418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1800" b="1" dirty="0"/>
              <a:t>Situaciones que afectan la convivencia escolar y el ejercicio de los derechos sexuales y reproductivos</a:t>
            </a:r>
          </a:p>
        </p:txBody>
      </p:sp>
      <p:sp>
        <p:nvSpPr>
          <p:cNvPr id="5" name="CuadroTexto 4">
            <a:extLst>
              <a:ext uri="{FF2B5EF4-FFF2-40B4-BE49-F238E27FC236}">
                <a16:creationId xmlns:a16="http://schemas.microsoft.com/office/drawing/2014/main" id="{5FACD38B-5727-E437-9A32-035795D36A0F}"/>
              </a:ext>
            </a:extLst>
          </p:cNvPr>
          <p:cNvSpPr txBox="1"/>
          <p:nvPr/>
        </p:nvSpPr>
        <p:spPr>
          <a:xfrm>
            <a:off x="2776760" y="1638772"/>
            <a:ext cx="5923192" cy="3323987"/>
          </a:xfrm>
          <a:prstGeom prst="rect">
            <a:avLst/>
          </a:prstGeom>
          <a:noFill/>
        </p:spPr>
        <p:txBody>
          <a:bodyPr wrap="square">
            <a:spAutoFit/>
          </a:bodyPr>
          <a:lstStyle/>
          <a:p>
            <a:r>
              <a:rPr lang="es-CO" dirty="0">
                <a:latin typeface="Garnett Regular"/>
              </a:rPr>
              <a:t>Ejemplos de Situaciones de Tipo 3:</a:t>
            </a:r>
          </a:p>
          <a:p>
            <a:endParaRPr lang="es-CO" dirty="0">
              <a:latin typeface="Garnett Regular"/>
            </a:endParaRPr>
          </a:p>
          <a:p>
            <a:pPr marL="342900" indent="-342900">
              <a:buAutoNum type="arabicPeriod"/>
            </a:pPr>
            <a:r>
              <a:rPr lang="es-CO" dirty="0">
                <a:latin typeface="Garnett Regular"/>
              </a:rPr>
              <a:t>Portar, traficar, comercializar o usar cualquier tipo de armas, incendiarias y otros instrumentos para causar agresión, intimidación y/o amenaza, que atenten contra la integridad física, psíquica o moral de las personas. </a:t>
            </a:r>
          </a:p>
          <a:p>
            <a:pPr marL="342900" indent="-342900">
              <a:buAutoNum type="arabicPeriod"/>
            </a:pPr>
            <a:r>
              <a:rPr lang="es-CO" dirty="0">
                <a:latin typeface="Garnett Regular"/>
              </a:rPr>
              <a:t>Propiciar en los compañeros conductas que afecten la salud sexual y reproductiva. </a:t>
            </a:r>
          </a:p>
          <a:p>
            <a:pPr marL="342900" indent="-342900">
              <a:buAutoNum type="arabicPeriod"/>
            </a:pPr>
            <a:r>
              <a:rPr lang="es-CO" dirty="0">
                <a:latin typeface="Garnett Regular"/>
              </a:rPr>
              <a:t>Compartir, comercializar y/o distribuir material pornográfico, dentro de la institución educativa. </a:t>
            </a:r>
          </a:p>
          <a:p>
            <a:pPr marL="342900" indent="-342900">
              <a:buAutoNum type="arabicPeriod"/>
            </a:pPr>
            <a:r>
              <a:rPr lang="es-CO" dirty="0">
                <a:latin typeface="Garnett Regular"/>
              </a:rPr>
              <a:t>Inducir al consumo de cigarrillos, licores, estupefacientes o cualquier otra sustancia psicoactiva, mediante la promoción, venta, o tráfico, dentro o fuera de la institución. </a:t>
            </a:r>
          </a:p>
          <a:p>
            <a:pPr marL="342900" indent="-342900">
              <a:buAutoNum type="arabicPeriod"/>
            </a:pPr>
            <a:r>
              <a:rPr lang="es-CO" dirty="0">
                <a:latin typeface="Garnett Regular"/>
              </a:rPr>
              <a:t>Inducir a los compañeros a realizar actos que atenten contra su vida o integridad. </a:t>
            </a:r>
          </a:p>
          <a:p>
            <a:pPr marL="342900" indent="-342900">
              <a:buAutoNum type="arabicPeriod"/>
            </a:pPr>
            <a:r>
              <a:rPr lang="es-CO" dirty="0">
                <a:latin typeface="Garnett Regular"/>
              </a:rPr>
              <a:t>Encubrir conductas delictivas dentro y fuera de la Institución. </a:t>
            </a:r>
          </a:p>
        </p:txBody>
      </p:sp>
      <p:sp>
        <p:nvSpPr>
          <p:cNvPr id="6" name="CuadroTexto 5">
            <a:extLst>
              <a:ext uri="{FF2B5EF4-FFF2-40B4-BE49-F238E27FC236}">
                <a16:creationId xmlns:a16="http://schemas.microsoft.com/office/drawing/2014/main" id="{8EE568FE-1FE5-9A68-96E7-A1F8A624EA25}"/>
              </a:ext>
            </a:extLst>
          </p:cNvPr>
          <p:cNvSpPr txBox="1"/>
          <p:nvPr/>
        </p:nvSpPr>
        <p:spPr>
          <a:xfrm>
            <a:off x="358628" y="2077466"/>
            <a:ext cx="2095205" cy="2092881"/>
          </a:xfrm>
          <a:prstGeom prst="rect">
            <a:avLst/>
          </a:prstGeom>
          <a:solidFill>
            <a:srgbClr val="7CEB99"/>
          </a:solidFill>
          <a:ln>
            <a:solidFill>
              <a:schemeClr val="tx1">
                <a:lumMod val="95000"/>
                <a:lumOff val="5000"/>
              </a:schemeClr>
            </a:solidFill>
          </a:ln>
        </p:spPr>
        <p:txBody>
          <a:bodyPr wrap="square" rtlCol="0">
            <a:spAutoFit/>
          </a:bodyPr>
          <a:lstStyle/>
          <a:p>
            <a:pPr algn="ctr"/>
            <a:r>
              <a:rPr lang="es-CO" sz="2000" b="1" dirty="0"/>
              <a:t>TIPO 3</a:t>
            </a:r>
          </a:p>
          <a:p>
            <a:pPr algn="ctr"/>
            <a:endParaRPr lang="es-CO" dirty="0"/>
          </a:p>
          <a:p>
            <a:pPr algn="ctr"/>
            <a:r>
              <a:rPr lang="es-CO" sz="1600" dirty="0">
                <a:latin typeface="Garnett Regular"/>
              </a:rPr>
              <a:t>Situaciones que sean constitutivas de presuntos delitos contra la libertad, integridad y formación sexual.</a:t>
            </a:r>
          </a:p>
        </p:txBody>
      </p:sp>
    </p:spTree>
    <p:extLst>
      <p:ext uri="{BB962C8B-B14F-4D97-AF65-F5344CB8AC3E}">
        <p14:creationId xmlns:p14="http://schemas.microsoft.com/office/powerpoint/2010/main" val="210223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C1245-4136-D73F-09F2-799362037462}"/>
            </a:ext>
          </a:extLst>
        </p:cNvPr>
        <p:cNvGrpSpPr/>
        <p:nvPr/>
      </p:nvGrpSpPr>
      <p:grpSpPr>
        <a:xfrm>
          <a:off x="0" y="0"/>
          <a:ext cx="0" cy="0"/>
          <a:chOff x="0" y="0"/>
          <a:chExt cx="0" cy="0"/>
        </a:xfrm>
      </p:grpSpPr>
      <p:sp>
        <p:nvSpPr>
          <p:cNvPr id="9" name="Título 10">
            <a:extLst>
              <a:ext uri="{FF2B5EF4-FFF2-40B4-BE49-F238E27FC236}">
                <a16:creationId xmlns:a16="http://schemas.microsoft.com/office/drawing/2014/main" id="{D2AD7718-FA2F-83EE-6EC9-3B4420B131FD}"/>
              </a:ext>
            </a:extLst>
          </p:cNvPr>
          <p:cNvSpPr txBox="1">
            <a:spLocks/>
          </p:cNvSpPr>
          <p:nvPr/>
        </p:nvSpPr>
        <p:spPr>
          <a:xfrm>
            <a:off x="311700" y="638031"/>
            <a:ext cx="8520600" cy="8418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Protocolo Situaciones Tipo 3</a:t>
            </a:r>
          </a:p>
        </p:txBody>
      </p:sp>
      <p:sp>
        <p:nvSpPr>
          <p:cNvPr id="2" name="CuadroTexto 1">
            <a:extLst>
              <a:ext uri="{FF2B5EF4-FFF2-40B4-BE49-F238E27FC236}">
                <a16:creationId xmlns:a16="http://schemas.microsoft.com/office/drawing/2014/main" id="{0EE52FC7-906A-7FB9-F079-A7DA7A66568F}"/>
              </a:ext>
            </a:extLst>
          </p:cNvPr>
          <p:cNvSpPr txBox="1"/>
          <p:nvPr/>
        </p:nvSpPr>
        <p:spPr>
          <a:xfrm>
            <a:off x="230677" y="1479831"/>
            <a:ext cx="8520600" cy="3693319"/>
          </a:xfrm>
          <a:prstGeom prst="rect">
            <a:avLst/>
          </a:prstGeom>
          <a:noFill/>
        </p:spPr>
        <p:txBody>
          <a:bodyPr wrap="square">
            <a:spAutoFit/>
          </a:bodyPr>
          <a:lstStyle/>
          <a:p>
            <a:pPr marL="342900" indent="-342900">
              <a:buAutoNum type="arabicPeriod"/>
            </a:pPr>
            <a:r>
              <a:rPr lang="es-CO" sz="1800" i="1" dirty="0">
                <a:latin typeface="Garnett Regular"/>
              </a:rPr>
              <a:t>Brindar atención inmediata en salud física y mental de los afectados.</a:t>
            </a:r>
          </a:p>
          <a:p>
            <a:pPr marL="342900" indent="-342900">
              <a:buAutoNum type="arabicPeriod"/>
            </a:pPr>
            <a:r>
              <a:rPr lang="es-CO" sz="1800" i="1" dirty="0">
                <a:latin typeface="Garnett Regular"/>
              </a:rPr>
              <a:t>Informar de manera inmediata a lo padres, madres o acudientes.</a:t>
            </a:r>
          </a:p>
          <a:p>
            <a:pPr marL="342900" indent="-342900">
              <a:buAutoNum type="arabicPeriod"/>
            </a:pPr>
            <a:r>
              <a:rPr lang="es-CO" sz="1800" i="1" dirty="0">
                <a:latin typeface="Garnett Regular"/>
              </a:rPr>
              <a:t>Informar de la situación a la Policía Nacional (Policía de infancia y Adolescencia).</a:t>
            </a:r>
          </a:p>
          <a:p>
            <a:pPr marL="342900" indent="-342900">
              <a:buAutoNum type="arabicPeriod"/>
            </a:pPr>
            <a:r>
              <a:rPr lang="es-CO" sz="1800" i="1" dirty="0">
                <a:latin typeface="Garnett Regular"/>
              </a:rPr>
              <a:t>Citar a los integrantes del Comité Escolar de Convivencia y ponerlos en conocimiento del caso.</a:t>
            </a:r>
          </a:p>
          <a:p>
            <a:pPr marL="342900" indent="-342900">
              <a:buAutoNum type="arabicPeriod"/>
            </a:pPr>
            <a:r>
              <a:rPr lang="es-CO" sz="1800" i="1" dirty="0">
                <a:latin typeface="Garnett Regular"/>
              </a:rPr>
              <a:t>Adoptar las medidas propias para proteger a la victima, a quien se le atribuye la agresión y a las personas que hayan informado o hagan parte de la situación presentada.</a:t>
            </a:r>
          </a:p>
          <a:p>
            <a:pPr marL="342900" indent="-342900">
              <a:buAutoNum type="arabicPeriod"/>
            </a:pPr>
            <a:r>
              <a:rPr lang="es-CO" sz="1800" i="1" dirty="0">
                <a:latin typeface="Garnett Regular"/>
              </a:rPr>
              <a:t>Realizar el reporte en el Sistema de Información Unificado de Convivencia Escolar.</a:t>
            </a:r>
          </a:p>
          <a:p>
            <a:pPr marL="342900" indent="-342900">
              <a:buAutoNum type="arabicPeriod"/>
            </a:pPr>
            <a:r>
              <a:rPr lang="es-CO" sz="1800" i="1" dirty="0">
                <a:latin typeface="Garnett Regular"/>
              </a:rPr>
              <a:t>Realizar seguimiento por parte del Comité Escolar de Convivencia, de la autoridad que asuma el conocimiento y del comité municipal, distrital o departamental convivencia escolar que ejerza jurisdicción sobre el establecimiento educativo.</a:t>
            </a:r>
          </a:p>
          <a:p>
            <a:pPr marL="342900" indent="-342900">
              <a:buAutoNum type="arabicPeriod"/>
            </a:pPr>
            <a:endParaRPr lang="es-CO" sz="1800" i="1" dirty="0">
              <a:latin typeface="Garnett Regular"/>
            </a:endParaRPr>
          </a:p>
        </p:txBody>
      </p:sp>
    </p:spTree>
    <p:extLst>
      <p:ext uri="{BB962C8B-B14F-4D97-AF65-F5344CB8AC3E}">
        <p14:creationId xmlns:p14="http://schemas.microsoft.com/office/powerpoint/2010/main" val="572567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D0C3E-B819-A238-11A8-117D63769B41}"/>
              </a:ext>
            </a:extLst>
          </p:cNvPr>
          <p:cNvSpPr>
            <a:spLocks noGrp="1"/>
          </p:cNvSpPr>
          <p:nvPr>
            <p:ph type="title"/>
          </p:nvPr>
        </p:nvSpPr>
        <p:spPr>
          <a:xfrm>
            <a:off x="311700" y="938656"/>
            <a:ext cx="8520600" cy="841800"/>
          </a:xfrm>
        </p:spPr>
        <p:txBody>
          <a:bodyPr/>
          <a:lstStyle/>
          <a:p>
            <a:r>
              <a:rPr lang="es-CO" dirty="0"/>
              <a:t>RECOMENDACIONES</a:t>
            </a:r>
          </a:p>
        </p:txBody>
      </p:sp>
      <p:sp>
        <p:nvSpPr>
          <p:cNvPr id="3" name="CuadroTexto 2">
            <a:extLst>
              <a:ext uri="{FF2B5EF4-FFF2-40B4-BE49-F238E27FC236}">
                <a16:creationId xmlns:a16="http://schemas.microsoft.com/office/drawing/2014/main" id="{2C1C88E7-8F72-752F-DFCE-39073C21B95F}"/>
              </a:ext>
            </a:extLst>
          </p:cNvPr>
          <p:cNvSpPr txBox="1"/>
          <p:nvPr/>
        </p:nvSpPr>
        <p:spPr>
          <a:xfrm>
            <a:off x="184378" y="1896520"/>
            <a:ext cx="8520600" cy="2585323"/>
          </a:xfrm>
          <a:prstGeom prst="rect">
            <a:avLst/>
          </a:prstGeom>
          <a:noFill/>
        </p:spPr>
        <p:txBody>
          <a:bodyPr wrap="square">
            <a:spAutoFit/>
          </a:bodyPr>
          <a:lstStyle/>
          <a:p>
            <a:pPr marL="342900" indent="-342900">
              <a:buAutoNum type="arabicPeriod"/>
            </a:pPr>
            <a:r>
              <a:rPr lang="es-CO" sz="1800" i="1" dirty="0">
                <a:latin typeface="Garnett Regular"/>
              </a:rPr>
              <a:t>Es importante la actualización de los Manuales de Convivencia y realizar una reflexión profunda sobre los contextos en que están inmersas las instituciones educativas.</a:t>
            </a:r>
          </a:p>
          <a:p>
            <a:pPr marL="342900" indent="-342900">
              <a:buAutoNum type="arabicPeriod"/>
            </a:pPr>
            <a:r>
              <a:rPr lang="es-CO" sz="1800" i="1" dirty="0">
                <a:latin typeface="Garnett Regular"/>
              </a:rPr>
              <a:t>Todos los docentes deben tener un directorio actualizado con los canales de comunicación de diferentes instituciones que convergen a dar cumplimiento en la ley 1620.</a:t>
            </a:r>
          </a:p>
          <a:p>
            <a:pPr marL="342900" indent="-342900">
              <a:buAutoNum type="arabicPeriod"/>
            </a:pPr>
            <a:r>
              <a:rPr lang="es-CO" sz="1800" i="1" dirty="0">
                <a:latin typeface="Garnett Regular"/>
              </a:rPr>
              <a:t>Es de vital importancia establecer unos protocolos claros para la atención de las diferentes situaciones y remitir a quien corresponda.</a:t>
            </a:r>
          </a:p>
          <a:p>
            <a:pPr marL="342900" indent="-342900">
              <a:buAutoNum type="arabicPeriod"/>
            </a:pPr>
            <a:r>
              <a:rPr lang="es-CO" sz="1800" i="1" dirty="0">
                <a:latin typeface="Garnett Regular"/>
              </a:rPr>
              <a:t>Es nuestra obligación hacer seguimiento y denunciar, si es el caso.</a:t>
            </a:r>
          </a:p>
          <a:p>
            <a:pPr marL="342900" indent="-342900">
              <a:buAutoNum type="arabicPeriod"/>
            </a:pPr>
            <a:endParaRPr lang="es-CO" sz="1800" i="1" dirty="0">
              <a:latin typeface="Garnett Regular"/>
            </a:endParaRPr>
          </a:p>
        </p:txBody>
      </p:sp>
    </p:spTree>
    <p:extLst>
      <p:ext uri="{BB962C8B-B14F-4D97-AF65-F5344CB8AC3E}">
        <p14:creationId xmlns:p14="http://schemas.microsoft.com/office/powerpoint/2010/main" val="1213578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55E19-A096-BEE7-96A2-E0FF1F45AA0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62309AB-0F97-5F6F-A861-28253F9E2494}"/>
              </a:ext>
            </a:extLst>
          </p:cNvPr>
          <p:cNvSpPr>
            <a:spLocks noGrp="1"/>
          </p:cNvSpPr>
          <p:nvPr>
            <p:ph type="title"/>
          </p:nvPr>
        </p:nvSpPr>
        <p:spPr>
          <a:xfrm>
            <a:off x="311700" y="2896603"/>
            <a:ext cx="8134468" cy="315829"/>
          </a:xfrm>
        </p:spPr>
        <p:txBody>
          <a:bodyPr>
            <a:normAutofit fontScale="90000"/>
          </a:bodyPr>
          <a:lstStyle/>
          <a:p>
            <a:r>
              <a:rPr lang="es-CO" sz="6700" dirty="0"/>
              <a:t>GRACIAS</a:t>
            </a:r>
            <a:br>
              <a:rPr lang="es-CO" sz="6700"/>
            </a:br>
            <a:br>
              <a:rPr lang="es-CO" sz="1800" i="1" kern="100" dirty="0">
                <a:effectLst/>
                <a:latin typeface="Times New Roman" panose="02020603050405020304" pitchFamily="18" charset="0"/>
                <a:ea typeface="Calibri" panose="020F0502020204030204" pitchFamily="34" charset="0"/>
                <a:cs typeface="Times New Roman" panose="02020603050405020304" pitchFamily="18" charset="0"/>
              </a:rPr>
            </a:br>
            <a:br>
              <a:rPr lang="es-CO" sz="1800" i="1" kern="100" dirty="0">
                <a:effectLst/>
                <a:latin typeface="Times New Roman" panose="02020603050405020304" pitchFamily="18" charset="0"/>
                <a:ea typeface="Calibri" panose="020F0502020204030204" pitchFamily="34" charset="0"/>
                <a:cs typeface="Times New Roman" panose="02020603050405020304" pitchFamily="18" charset="0"/>
              </a:rPr>
            </a:br>
            <a:r>
              <a:rPr lang="es-CO" sz="1800" dirty="0"/>
              <a:t> </a:t>
            </a:r>
            <a:br>
              <a:rPr lang="es-CO" sz="1800" dirty="0"/>
            </a:br>
            <a:r>
              <a:rPr lang="es-CO" dirty="0"/>
              <a:t>Diana Ximena Álvarez Torres</a:t>
            </a:r>
            <a:br>
              <a:rPr lang="es-CO" dirty="0"/>
            </a:br>
            <a:r>
              <a:rPr lang="es-CO" dirty="0"/>
              <a:t>TESORERA</a:t>
            </a:r>
            <a:br>
              <a:rPr lang="es-CO" dirty="0"/>
            </a:br>
            <a:r>
              <a:rPr lang="es-CO" sz="2200" dirty="0"/>
              <a:t>Tel 3004295138</a:t>
            </a:r>
            <a:br>
              <a:rPr lang="es-CO" dirty="0"/>
            </a:br>
            <a:endParaRPr lang="es-CO" dirty="0"/>
          </a:p>
        </p:txBody>
      </p:sp>
    </p:spTree>
    <p:extLst>
      <p:ext uri="{BB962C8B-B14F-4D97-AF65-F5344CB8AC3E}">
        <p14:creationId xmlns:p14="http://schemas.microsoft.com/office/powerpoint/2010/main" val="336160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00264-9614-B89D-4BF2-AE9759EF49CB}"/>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22F5800D-E68E-8303-F792-1AB9D677F9FB}"/>
              </a:ext>
            </a:extLst>
          </p:cNvPr>
          <p:cNvSpPr txBox="1"/>
          <p:nvPr/>
        </p:nvSpPr>
        <p:spPr>
          <a:xfrm>
            <a:off x="757989" y="702604"/>
            <a:ext cx="7387390" cy="3477875"/>
          </a:xfrm>
          <a:prstGeom prst="rect">
            <a:avLst/>
          </a:prstGeom>
          <a:noFill/>
        </p:spPr>
        <p:txBody>
          <a:bodyPr wrap="square">
            <a:spAutoFit/>
          </a:bodyPr>
          <a:lstStyle/>
          <a:p>
            <a:pPr algn="ctr"/>
            <a:r>
              <a:rPr lang="es-CO" sz="2000" b="1" dirty="0">
                <a:solidFill>
                  <a:schemeClr val="tx1"/>
                </a:solidFill>
              </a:rPr>
              <a:t>¿ Cuál es su objetivo?</a:t>
            </a:r>
            <a:r>
              <a:rPr lang="es-CO" sz="2000" dirty="0">
                <a:solidFill>
                  <a:schemeClr val="tx1"/>
                </a:solidFill>
              </a:rPr>
              <a:t> </a:t>
            </a:r>
            <a:br>
              <a:rPr lang="es-CO" sz="2000" dirty="0">
                <a:solidFill>
                  <a:schemeClr val="tx1"/>
                </a:solidFill>
              </a:rPr>
            </a:br>
            <a:endParaRPr lang="es-CO" sz="2000" dirty="0">
              <a:solidFill>
                <a:schemeClr val="tx1"/>
              </a:solidFill>
            </a:endParaRPr>
          </a:p>
          <a:p>
            <a:pPr algn="l"/>
            <a:r>
              <a:rPr lang="es-CO" sz="2000" b="0" i="0" dirty="0">
                <a:solidFill>
                  <a:schemeClr val="tx1"/>
                </a:solidFill>
                <a:effectLst/>
                <a:latin typeface="Garnett Regular"/>
              </a:rPr>
              <a:t>El objetivo de la ley es “</a:t>
            </a:r>
            <a:r>
              <a:rPr lang="es-CO" sz="2000" b="0" i="1" dirty="0">
                <a:solidFill>
                  <a:schemeClr val="tx1"/>
                </a:solidFill>
                <a:effectLst/>
                <a:latin typeface="Garnett Regular"/>
              </a:rPr>
              <a:t>contribuir a la formación de ciudadanos activos que aporten a la construcción de una sociedad democrática, participativa, pluralista e intercultural, mediante la creación del sistema nacional de convivencia escolar</a:t>
            </a:r>
            <a:r>
              <a:rPr lang="es-CO" sz="2000" b="0" i="0" dirty="0">
                <a:solidFill>
                  <a:schemeClr val="tx1"/>
                </a:solidFill>
                <a:effectLst/>
                <a:latin typeface="Garnett Regular"/>
              </a:rPr>
              <a:t>“.</a:t>
            </a:r>
          </a:p>
          <a:p>
            <a:pPr algn="l"/>
            <a:endParaRPr lang="es-CO" sz="2000" b="0" i="0" dirty="0">
              <a:solidFill>
                <a:schemeClr val="tx1"/>
              </a:solidFill>
              <a:effectLst/>
              <a:latin typeface="Garnett Regular"/>
            </a:endParaRPr>
          </a:p>
          <a:p>
            <a:pPr algn="l"/>
            <a:r>
              <a:rPr lang="es-CO" sz="2000" b="0" i="0" dirty="0">
                <a:solidFill>
                  <a:schemeClr val="tx1"/>
                </a:solidFill>
                <a:effectLst/>
                <a:latin typeface="Garnett Regular"/>
              </a:rPr>
              <a:t>Esto beneficia a todos los niños y niñas que por razones de raza, etnia, discapacidad, procedencia socio-económica, características físicas, orientación sexual y </a:t>
            </a:r>
            <a:r>
              <a:rPr lang="es-CO" sz="2000" b="0" i="0" dirty="0">
                <a:solidFill>
                  <a:schemeClr val="tx1"/>
                </a:solidFill>
                <a:effectLst/>
                <a:latin typeface="Garnett Regular"/>
                <a:hlinkClick r:id="rId2">
                  <a:extLst>
                    <a:ext uri="{A12FA001-AC4F-418D-AE19-62706E023703}">
                      <ahyp:hlinkClr xmlns:ahyp="http://schemas.microsoft.com/office/drawing/2018/hyperlinkcolor" val="tx"/>
                    </a:ext>
                  </a:extLst>
                </a:hlinkClick>
              </a:rPr>
              <a:t>expresión</a:t>
            </a:r>
            <a:r>
              <a:rPr lang="es-CO" sz="2000" b="0" i="0" dirty="0">
                <a:solidFill>
                  <a:schemeClr val="tx1"/>
                </a:solidFill>
                <a:effectLst/>
                <a:latin typeface="Garnett Regular"/>
              </a:rPr>
              <a:t> o identidad de género, son víctimas de acoso escolar o persecución institucional.</a:t>
            </a:r>
          </a:p>
        </p:txBody>
      </p:sp>
    </p:spTree>
    <p:extLst>
      <p:ext uri="{BB962C8B-B14F-4D97-AF65-F5344CB8AC3E}">
        <p14:creationId xmlns:p14="http://schemas.microsoft.com/office/powerpoint/2010/main" val="351095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5213C-1CF5-61A7-D188-966CA9B319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38CFA1D-6690-2A48-656F-8C99A4754525}"/>
              </a:ext>
            </a:extLst>
          </p:cNvPr>
          <p:cNvSpPr txBox="1"/>
          <p:nvPr/>
        </p:nvSpPr>
        <p:spPr>
          <a:xfrm>
            <a:off x="861060" y="898047"/>
            <a:ext cx="7421880" cy="2985433"/>
          </a:xfrm>
          <a:prstGeom prst="rect">
            <a:avLst/>
          </a:prstGeom>
          <a:noFill/>
        </p:spPr>
        <p:txBody>
          <a:bodyPr wrap="square">
            <a:spAutoFit/>
          </a:bodyPr>
          <a:lstStyle/>
          <a:p>
            <a:pPr algn="ctr"/>
            <a:r>
              <a:rPr lang="es-CO" sz="2400" b="1" dirty="0"/>
              <a:t>Ámbito de aplicación</a:t>
            </a:r>
            <a:br>
              <a:rPr lang="es-CO" sz="2400" dirty="0"/>
            </a:br>
            <a:br>
              <a:rPr lang="es-CO" sz="2400" dirty="0"/>
            </a:br>
            <a:r>
              <a:rPr lang="es-CO" sz="2000" dirty="0"/>
              <a:t>S</a:t>
            </a:r>
            <a:r>
              <a:rPr lang="es-CO" sz="2000" dirty="0">
                <a:latin typeface="Garnett Regular"/>
              </a:rPr>
              <a:t>e aplicará en todos los establecimientos educativos oficiales y no oficiales de educación preescolar, básica y media del territorio nacional y demás instancias que conforman el Sistema Nacional de Convivencia Escolar y formación para los Derechos Humanos, la educación para la sexualidad y la prevención y mitigación de la violencia escolar, también a la familia, la sociedad y a los</a:t>
            </a:r>
          </a:p>
          <a:p>
            <a:pPr algn="ctr"/>
            <a:r>
              <a:rPr lang="es-CO" sz="2000" dirty="0">
                <a:latin typeface="Garnett Regular"/>
              </a:rPr>
              <a:t>demás actores que participan en la Ruta de Atención Integral.</a:t>
            </a:r>
          </a:p>
        </p:txBody>
      </p:sp>
    </p:spTree>
    <p:extLst>
      <p:ext uri="{BB962C8B-B14F-4D97-AF65-F5344CB8AC3E}">
        <p14:creationId xmlns:p14="http://schemas.microsoft.com/office/powerpoint/2010/main" val="45822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8377D-8BDA-2922-1783-AF0B7CC52EB9}"/>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5607B5EC-CA5A-777B-8BFE-A3826452830B}"/>
              </a:ext>
            </a:extLst>
          </p:cNvPr>
          <p:cNvPicPr>
            <a:picLocks noChangeAspect="1"/>
          </p:cNvPicPr>
          <p:nvPr/>
        </p:nvPicPr>
        <p:blipFill>
          <a:blip r:embed="rId2"/>
          <a:stretch>
            <a:fillRect/>
          </a:stretch>
        </p:blipFill>
        <p:spPr>
          <a:xfrm>
            <a:off x="684182" y="206937"/>
            <a:ext cx="7775635" cy="4055346"/>
          </a:xfrm>
          <a:prstGeom prst="rect">
            <a:avLst/>
          </a:prstGeom>
        </p:spPr>
      </p:pic>
      <p:sp>
        <p:nvSpPr>
          <p:cNvPr id="11" name="Título 10">
            <a:extLst>
              <a:ext uri="{FF2B5EF4-FFF2-40B4-BE49-F238E27FC236}">
                <a16:creationId xmlns:a16="http://schemas.microsoft.com/office/drawing/2014/main" id="{E1455A00-F70C-078E-CB72-69CB647A307F}"/>
              </a:ext>
            </a:extLst>
          </p:cNvPr>
          <p:cNvSpPr>
            <a:spLocks noGrp="1"/>
          </p:cNvSpPr>
          <p:nvPr>
            <p:ph type="title"/>
          </p:nvPr>
        </p:nvSpPr>
        <p:spPr>
          <a:xfrm>
            <a:off x="311699" y="4301700"/>
            <a:ext cx="8520600" cy="841800"/>
          </a:xfrm>
        </p:spPr>
        <p:txBody>
          <a:bodyPr>
            <a:normAutofit fontScale="90000"/>
          </a:bodyPr>
          <a:lstStyle/>
          <a:p>
            <a:r>
              <a:rPr lang="es-CO" sz="2400" b="1" dirty="0"/>
              <a:t>La ley 1620 creó </a:t>
            </a:r>
            <a:br>
              <a:rPr lang="es-CO" sz="2400" b="1" dirty="0"/>
            </a:br>
            <a:r>
              <a:rPr lang="es-CO" sz="2400" b="1" dirty="0"/>
              <a:t>El Sistema Nacional de Convivencia Escolar</a:t>
            </a:r>
          </a:p>
        </p:txBody>
      </p:sp>
    </p:spTree>
    <p:extLst>
      <p:ext uri="{BB962C8B-B14F-4D97-AF65-F5344CB8AC3E}">
        <p14:creationId xmlns:p14="http://schemas.microsoft.com/office/powerpoint/2010/main" val="154381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63A8-3757-CBDC-6F79-3BE18A71AD9C}"/>
            </a:ext>
          </a:extLst>
        </p:cNvPr>
        <p:cNvGrpSpPr/>
        <p:nvPr/>
      </p:nvGrpSpPr>
      <p:grpSpPr>
        <a:xfrm>
          <a:off x="0" y="0"/>
          <a:ext cx="0" cy="0"/>
          <a:chOff x="0" y="0"/>
          <a:chExt cx="0" cy="0"/>
        </a:xfrm>
      </p:grpSpPr>
      <p:sp>
        <p:nvSpPr>
          <p:cNvPr id="11" name="Título 10">
            <a:extLst>
              <a:ext uri="{FF2B5EF4-FFF2-40B4-BE49-F238E27FC236}">
                <a16:creationId xmlns:a16="http://schemas.microsoft.com/office/drawing/2014/main" id="{F41D3113-1927-3BC9-AAAF-77982C06827F}"/>
              </a:ext>
            </a:extLst>
          </p:cNvPr>
          <p:cNvSpPr>
            <a:spLocks noGrp="1"/>
          </p:cNvSpPr>
          <p:nvPr>
            <p:ph type="title"/>
          </p:nvPr>
        </p:nvSpPr>
        <p:spPr>
          <a:xfrm>
            <a:off x="311700" y="990567"/>
            <a:ext cx="8520600" cy="841800"/>
          </a:xfrm>
        </p:spPr>
        <p:txBody>
          <a:bodyPr>
            <a:normAutofit/>
          </a:bodyPr>
          <a:lstStyle/>
          <a:p>
            <a:r>
              <a:rPr lang="es-CO" sz="2400" b="1" dirty="0"/>
              <a:t>Comité de Nacional de Convivencia Escolar </a:t>
            </a:r>
          </a:p>
        </p:txBody>
      </p:sp>
      <p:sp>
        <p:nvSpPr>
          <p:cNvPr id="5" name="CuadroTexto 4">
            <a:extLst>
              <a:ext uri="{FF2B5EF4-FFF2-40B4-BE49-F238E27FC236}">
                <a16:creationId xmlns:a16="http://schemas.microsoft.com/office/drawing/2014/main" id="{1CDC778A-3AE0-978A-B1D0-8E7226F3D260}"/>
              </a:ext>
            </a:extLst>
          </p:cNvPr>
          <p:cNvSpPr txBox="1"/>
          <p:nvPr/>
        </p:nvSpPr>
        <p:spPr>
          <a:xfrm>
            <a:off x="311700" y="1832367"/>
            <a:ext cx="8520600" cy="2862322"/>
          </a:xfrm>
          <a:prstGeom prst="rect">
            <a:avLst/>
          </a:prstGeom>
          <a:noFill/>
        </p:spPr>
        <p:txBody>
          <a:bodyPr wrap="square">
            <a:spAutoFit/>
          </a:bodyPr>
          <a:lstStyle/>
          <a:p>
            <a:pPr algn="ctr"/>
            <a:r>
              <a:rPr lang="es-CO" sz="2400" dirty="0">
                <a:latin typeface="Garnett Regular"/>
              </a:rPr>
              <a:t>El Comité Nacional de Convivencia Escolar actúa como una instancia de apoyo y orientación para las instituciones educativas en la promoción de la convivencia escolar y la prevención de la violencia. Su objetivo principal es garantizar un ambiente escolar seguro para el desarrollo integral de los estudiantes.</a:t>
            </a:r>
          </a:p>
          <a:p>
            <a:pPr algn="ctr"/>
            <a:endParaRPr lang="es-CO" sz="2400" dirty="0">
              <a:latin typeface="Garnett Regular"/>
            </a:endParaRPr>
          </a:p>
          <a:p>
            <a:pPr algn="ctr"/>
            <a:r>
              <a:rPr lang="es-CO" sz="1800" i="1" dirty="0">
                <a:latin typeface="Garnett Regular"/>
              </a:rPr>
              <a:t>Desarrolla las funciones determinadas por la Mesa Técnica Nacional del Comité de Convivencia Escolar.</a:t>
            </a:r>
          </a:p>
        </p:txBody>
      </p:sp>
    </p:spTree>
    <p:extLst>
      <p:ext uri="{BB962C8B-B14F-4D97-AF65-F5344CB8AC3E}">
        <p14:creationId xmlns:p14="http://schemas.microsoft.com/office/powerpoint/2010/main" val="254397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900C-833E-E78C-0659-8B72EDA8360D}"/>
            </a:ext>
          </a:extLst>
        </p:cNvPr>
        <p:cNvGrpSpPr/>
        <p:nvPr/>
      </p:nvGrpSpPr>
      <p:grpSpPr>
        <a:xfrm>
          <a:off x="0" y="0"/>
          <a:ext cx="0" cy="0"/>
          <a:chOff x="0" y="0"/>
          <a:chExt cx="0" cy="0"/>
        </a:xfrm>
      </p:grpSpPr>
      <p:sp>
        <p:nvSpPr>
          <p:cNvPr id="11" name="Título 10">
            <a:extLst>
              <a:ext uri="{FF2B5EF4-FFF2-40B4-BE49-F238E27FC236}">
                <a16:creationId xmlns:a16="http://schemas.microsoft.com/office/drawing/2014/main" id="{5EE57E8F-EE28-04B9-D176-3A94A9CBA31F}"/>
              </a:ext>
            </a:extLst>
          </p:cNvPr>
          <p:cNvSpPr>
            <a:spLocks noGrp="1"/>
          </p:cNvSpPr>
          <p:nvPr>
            <p:ph type="title"/>
          </p:nvPr>
        </p:nvSpPr>
        <p:spPr>
          <a:xfrm>
            <a:off x="311700" y="1071803"/>
            <a:ext cx="8520600" cy="841800"/>
          </a:xfrm>
        </p:spPr>
        <p:txBody>
          <a:bodyPr>
            <a:normAutofit/>
          </a:bodyPr>
          <a:lstStyle/>
          <a:p>
            <a:r>
              <a:rPr lang="es-CO" sz="2400" b="1" dirty="0"/>
              <a:t>Acciones o decisiones </a:t>
            </a:r>
          </a:p>
        </p:txBody>
      </p:sp>
      <p:sp>
        <p:nvSpPr>
          <p:cNvPr id="2" name="CuadroTexto 1">
            <a:extLst>
              <a:ext uri="{FF2B5EF4-FFF2-40B4-BE49-F238E27FC236}">
                <a16:creationId xmlns:a16="http://schemas.microsoft.com/office/drawing/2014/main" id="{D5D6DB0C-CB32-787D-05A3-18D17FD6A046}"/>
              </a:ext>
            </a:extLst>
          </p:cNvPr>
          <p:cNvSpPr txBox="1"/>
          <p:nvPr/>
        </p:nvSpPr>
        <p:spPr>
          <a:xfrm>
            <a:off x="155850" y="1824928"/>
            <a:ext cx="8832300" cy="2246769"/>
          </a:xfrm>
          <a:prstGeom prst="rect">
            <a:avLst/>
          </a:prstGeom>
          <a:noFill/>
        </p:spPr>
        <p:txBody>
          <a:bodyPr wrap="square">
            <a:spAutoFit/>
          </a:bodyPr>
          <a:lstStyle/>
          <a:p>
            <a:pPr algn="ctr"/>
            <a:br>
              <a:rPr lang="es-CO" sz="2000" dirty="0">
                <a:latin typeface="Garnett Regular"/>
              </a:rPr>
            </a:br>
            <a:r>
              <a:rPr lang="es-CO" sz="2000" dirty="0">
                <a:latin typeface="Garnett Regular"/>
              </a:rPr>
              <a:t>El Comité Nacional de Convivencia Escolar armonizará y</a:t>
            </a:r>
          </a:p>
          <a:p>
            <a:pPr algn="ctr"/>
            <a:r>
              <a:rPr lang="es-CO" sz="2000" dirty="0">
                <a:latin typeface="Garnett Regular"/>
              </a:rPr>
              <a:t>articulará las políticas, estrategias y programas y emitirá los lineamientos relacionados con la promoción y fortalecimiento de la formación para la ciudadanía, el ejercicio de los Derechos Humanos, sexuales y reproductivos, y la prevención y mitigación de la violencia escolar y el embarazo en la adolescencia de los estudiantes de los niveles educativos de preescolar, básica y media. </a:t>
            </a:r>
          </a:p>
        </p:txBody>
      </p:sp>
    </p:spTree>
    <p:extLst>
      <p:ext uri="{BB962C8B-B14F-4D97-AF65-F5344CB8AC3E}">
        <p14:creationId xmlns:p14="http://schemas.microsoft.com/office/powerpoint/2010/main" val="168114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6EDE8-7892-B45F-7505-3769A1CFF576}"/>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FA07E6E-9DC2-A8C5-2909-94822F91AAA5}"/>
              </a:ext>
            </a:extLst>
          </p:cNvPr>
          <p:cNvSpPr txBox="1"/>
          <p:nvPr/>
        </p:nvSpPr>
        <p:spPr>
          <a:xfrm>
            <a:off x="435075" y="909756"/>
            <a:ext cx="8273845" cy="3323987"/>
          </a:xfrm>
          <a:prstGeom prst="rect">
            <a:avLst/>
          </a:prstGeom>
          <a:noFill/>
        </p:spPr>
        <p:txBody>
          <a:bodyPr wrap="square">
            <a:spAutoFit/>
          </a:bodyPr>
          <a:lstStyle/>
          <a:p>
            <a:r>
              <a:rPr lang="es-CO" dirty="0"/>
              <a:t>Está conformado por:</a:t>
            </a:r>
            <a:br>
              <a:rPr lang="es-CO" dirty="0"/>
            </a:br>
            <a:endParaRPr lang="es-CO" dirty="0"/>
          </a:p>
          <a:p>
            <a:pPr marL="285750" indent="-285750">
              <a:buFont typeface="Arial" panose="020B0604020202020204" pitchFamily="34" charset="0"/>
              <a:buChar char="•"/>
            </a:pPr>
            <a:r>
              <a:rPr lang="es-CO" dirty="0"/>
              <a:t>El Ministro de Educación Nacional: o su delegado, quien lo preside. </a:t>
            </a:r>
          </a:p>
          <a:p>
            <a:pPr marL="285750" indent="-285750">
              <a:buFont typeface="Arial" panose="020B0604020202020204" pitchFamily="34" charset="0"/>
              <a:buChar char="•"/>
            </a:pPr>
            <a:r>
              <a:rPr lang="es-CO" dirty="0"/>
              <a:t>Un representante del Ministerio de Educación Nacional: diferente del anterior.</a:t>
            </a:r>
          </a:p>
          <a:p>
            <a:pPr marL="285750" indent="-285750">
              <a:buFont typeface="Arial" panose="020B0604020202020204" pitchFamily="34" charset="0"/>
              <a:buChar char="•"/>
            </a:pPr>
            <a:r>
              <a:rPr lang="es-CO" dirty="0"/>
              <a:t>Un representante del Instituto Colombiano de Bienestar Familiar (ICBF). * Un representante del Ministerio de Cultura. </a:t>
            </a:r>
          </a:p>
          <a:p>
            <a:pPr marL="285750" indent="-285750">
              <a:buFont typeface="Arial" panose="020B0604020202020204" pitchFamily="34" charset="0"/>
              <a:buChar char="•"/>
            </a:pPr>
            <a:r>
              <a:rPr lang="es-CO" dirty="0"/>
              <a:t>Un representante de la Alta Consejería para la Equidad de la Mujer.</a:t>
            </a:r>
          </a:p>
          <a:p>
            <a:pPr marL="285750" indent="-285750">
              <a:buFont typeface="Arial" panose="020B0604020202020204" pitchFamily="34" charset="0"/>
              <a:buChar char="•"/>
            </a:pPr>
            <a:r>
              <a:rPr lang="es-CO" dirty="0"/>
              <a:t>Un representante de la Federación Colombiana de Municipios.</a:t>
            </a:r>
          </a:p>
          <a:p>
            <a:pPr marL="285750" indent="-285750">
              <a:buFont typeface="Arial" panose="020B0604020202020204" pitchFamily="34" charset="0"/>
              <a:buChar char="•"/>
            </a:pPr>
            <a:r>
              <a:rPr lang="es-CO" dirty="0"/>
              <a:t>Un representante de la Asociación Colombiana de Secretarios de Educación. </a:t>
            </a:r>
          </a:p>
          <a:p>
            <a:pPr marL="285750" indent="-285750">
              <a:buFont typeface="Arial" panose="020B0604020202020204" pitchFamily="34" charset="0"/>
              <a:buChar char="•"/>
            </a:pPr>
            <a:r>
              <a:rPr lang="es-CO" dirty="0"/>
              <a:t>Un representante de las instituciones educativas privadas. </a:t>
            </a:r>
          </a:p>
          <a:p>
            <a:pPr marL="285750" indent="-285750">
              <a:buFont typeface="Arial" panose="020B0604020202020204" pitchFamily="34" charset="0"/>
              <a:buChar char="•"/>
            </a:pPr>
            <a:r>
              <a:rPr lang="es-CO" dirty="0"/>
              <a:t>Un representante de las instituciones educativas públicas.</a:t>
            </a:r>
          </a:p>
          <a:p>
            <a:pPr marL="285750" indent="-285750">
              <a:buFont typeface="Arial" panose="020B0604020202020204" pitchFamily="34" charset="0"/>
              <a:buChar char="•"/>
            </a:pPr>
            <a:r>
              <a:rPr lang="es-CO" dirty="0"/>
              <a:t>Un representante de las asociaciones de padres de familia. </a:t>
            </a:r>
          </a:p>
          <a:p>
            <a:pPr marL="285750" indent="-285750">
              <a:buFont typeface="Arial" panose="020B0604020202020204" pitchFamily="34" charset="0"/>
              <a:buChar char="•"/>
            </a:pPr>
            <a:r>
              <a:rPr lang="es-CO" dirty="0"/>
              <a:t>Un representante de las organizaciones de estudiantes. </a:t>
            </a:r>
          </a:p>
          <a:p>
            <a:pPr marL="285750" indent="-285750">
              <a:buFont typeface="Arial" panose="020B0604020202020204" pitchFamily="34" charset="0"/>
              <a:buChar char="•"/>
            </a:pPr>
            <a:r>
              <a:rPr lang="es-CO" dirty="0"/>
              <a:t>Un representante de las asociaciones de docentes. </a:t>
            </a:r>
          </a:p>
          <a:p>
            <a:pPr marL="285750" indent="-285750">
              <a:buFont typeface="Arial" panose="020B0604020202020204" pitchFamily="34" charset="0"/>
              <a:buChar char="•"/>
            </a:pPr>
            <a:r>
              <a:rPr lang="es-CO" dirty="0"/>
              <a:t>Un experto en temas de convivencia escolar: con experiencia reconocida.</a:t>
            </a:r>
          </a:p>
        </p:txBody>
      </p:sp>
      <p:sp>
        <p:nvSpPr>
          <p:cNvPr id="8" name="Título 10">
            <a:extLst>
              <a:ext uri="{FF2B5EF4-FFF2-40B4-BE49-F238E27FC236}">
                <a16:creationId xmlns:a16="http://schemas.microsoft.com/office/drawing/2014/main" id="{78C2CF68-7600-1283-81A5-2B5C75DF9800}"/>
              </a:ext>
            </a:extLst>
          </p:cNvPr>
          <p:cNvSpPr txBox="1">
            <a:spLocks/>
          </p:cNvSpPr>
          <p:nvPr/>
        </p:nvSpPr>
        <p:spPr>
          <a:xfrm>
            <a:off x="311698" y="0"/>
            <a:ext cx="8520600" cy="841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Comité de Nacional de Convivencia Escolar </a:t>
            </a:r>
          </a:p>
        </p:txBody>
      </p:sp>
    </p:spTree>
    <p:extLst>
      <p:ext uri="{BB962C8B-B14F-4D97-AF65-F5344CB8AC3E}">
        <p14:creationId xmlns:p14="http://schemas.microsoft.com/office/powerpoint/2010/main" val="226593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522FC-3039-B21C-0A65-F4983F1AC9CF}"/>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E654AA19-AA9E-C054-BF8D-84FBEDD13936}"/>
              </a:ext>
            </a:extLst>
          </p:cNvPr>
          <p:cNvSpPr txBox="1"/>
          <p:nvPr/>
        </p:nvSpPr>
        <p:spPr>
          <a:xfrm>
            <a:off x="311700" y="2171580"/>
            <a:ext cx="8520600" cy="2554545"/>
          </a:xfrm>
          <a:prstGeom prst="rect">
            <a:avLst/>
          </a:prstGeom>
          <a:noFill/>
        </p:spPr>
        <p:txBody>
          <a:bodyPr wrap="square">
            <a:spAutoFit/>
          </a:bodyPr>
          <a:lstStyle/>
          <a:p>
            <a:pPr algn="ctr"/>
            <a:r>
              <a:rPr lang="es-CO" sz="2400" dirty="0">
                <a:latin typeface="Garnett Regular"/>
              </a:rPr>
              <a:t>El Comité Municipal de convivencia escolar apoya a la solución de situaciones que las instituciones educativas, al interior de sus comités de convivencia escolar, no pueden resolver y requieren la intervención de otros actores. </a:t>
            </a:r>
          </a:p>
          <a:p>
            <a:pPr algn="ctr"/>
            <a:endParaRPr lang="es-CO" sz="2400" i="1" dirty="0">
              <a:latin typeface="Garnett Regular"/>
            </a:endParaRPr>
          </a:p>
          <a:p>
            <a:pPr algn="ctr"/>
            <a:r>
              <a:rPr lang="es-CO" sz="2000" i="1" dirty="0">
                <a:latin typeface="Garnett Regular"/>
              </a:rPr>
              <a:t>Las instituciones pueden remitir directamente situaciones al comité de convivencia para su intervención.</a:t>
            </a:r>
          </a:p>
        </p:txBody>
      </p:sp>
      <p:sp>
        <p:nvSpPr>
          <p:cNvPr id="9" name="Título 10">
            <a:extLst>
              <a:ext uri="{FF2B5EF4-FFF2-40B4-BE49-F238E27FC236}">
                <a16:creationId xmlns:a16="http://schemas.microsoft.com/office/drawing/2014/main" id="{01FA5828-8F58-3947-0CAB-54B6E158F8C0}"/>
              </a:ext>
            </a:extLst>
          </p:cNvPr>
          <p:cNvSpPr txBox="1">
            <a:spLocks/>
          </p:cNvSpPr>
          <p:nvPr/>
        </p:nvSpPr>
        <p:spPr>
          <a:xfrm>
            <a:off x="311700" y="990567"/>
            <a:ext cx="8520600" cy="841800"/>
          </a:xfrm>
          <a:prstGeom prst="rect">
            <a:avLst/>
          </a:prstGeom>
          <a:noFill/>
          <a:ln>
            <a:noFill/>
          </a:ln>
        </p:spPr>
        <p:txBody>
          <a:bodyPr spcFirstLastPara="1" wrap="square" lIns="91425" tIns="91425" rIns="91425" bIns="91425" anchor="b" anchorCtr="0">
            <a:normAutofit fontScale="90000" lnSpcReduction="100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2400" b="1" dirty="0"/>
              <a:t>Comités Municipales, Distritales y Departamentales de</a:t>
            </a:r>
            <a:br>
              <a:rPr lang="es-CO" sz="2400" b="1" dirty="0"/>
            </a:br>
            <a:r>
              <a:rPr lang="es-CO" sz="2400" b="1" dirty="0"/>
              <a:t>Convivencia Escolar</a:t>
            </a:r>
          </a:p>
        </p:txBody>
      </p:sp>
    </p:spTree>
    <p:extLst>
      <p:ext uri="{BB962C8B-B14F-4D97-AF65-F5344CB8AC3E}">
        <p14:creationId xmlns:p14="http://schemas.microsoft.com/office/powerpoint/2010/main" val="1293871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NTILLA DIAPOSITIVAS SUTEQ" id="{26DFAF1D-89F4-43F7-96C2-BBCEDACED62C}" vid="{F585F31D-E3E4-4B6C-BB46-A20D6963CC3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SUTEQ</Template>
  <TotalTime>1527</TotalTime>
  <Words>2316</Words>
  <Application>Microsoft Office PowerPoint</Application>
  <PresentationFormat>Presentación en pantalla (16:9)</PresentationFormat>
  <Paragraphs>155</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Garnett Regular</vt:lpstr>
      <vt:lpstr>Times New Roman</vt:lpstr>
      <vt:lpstr>Simple Light</vt:lpstr>
      <vt:lpstr>LEY 1620 DE 2013 Ley de Convivencia Escolar   Diana Ximena Álvarez Torres Tesorera SUTEQ </vt:lpstr>
      <vt:lpstr>Presentación de PowerPoint</vt:lpstr>
      <vt:lpstr>Presentación de PowerPoint</vt:lpstr>
      <vt:lpstr>Presentación de PowerPoint</vt:lpstr>
      <vt:lpstr>La ley 1620 creó  El Sistema Nacional de Convivencia Escolar</vt:lpstr>
      <vt:lpstr>Comité de Nacional de Convivencia Escolar </vt:lpstr>
      <vt:lpstr>Acciones o decisiones </vt:lpstr>
      <vt:lpstr>Presentación de PowerPoint</vt:lpstr>
      <vt:lpstr>Presentación de PowerPoint</vt:lpstr>
      <vt:lpstr>Acciones o decisiones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vt:lpstr>
      <vt:lpstr>GRACIAS     Diana Ximena Álvarez Torres TESORERA Tel 3004295138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5</cp:revision>
  <dcterms:created xsi:type="dcterms:W3CDTF">2024-10-02T18:11:44Z</dcterms:created>
  <dcterms:modified xsi:type="dcterms:W3CDTF">2025-02-17T02:20:31Z</dcterms:modified>
</cp:coreProperties>
</file>